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xlsx" ContentType="application/vnd.openxmlformats-officedocument.spreadsheetml.sheet"/>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1" d="100"/>
          <a:sy n="111" d="100"/>
        </p:scale>
        <p:origin x="-1504"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ofPieChart>
        <c:ofPieType val="bar"/>
        <c:varyColors val="1"/>
        <c:ser>
          <c:idx val="0"/>
          <c:order val="0"/>
          <c:tx>
            <c:strRef>
              <c:f>Sheet1!$B$1</c:f>
              <c:strCache>
                <c:ptCount val="1"/>
                <c:pt idx="0">
                  <c:v>Location Reporting in Studies</c:v>
                </c:pt>
              </c:strCache>
            </c:strRef>
          </c:tx>
          <c:dPt>
            <c:idx val="0"/>
            <c:bubble3D val="0"/>
            <c:spPr>
              <a:solidFill>
                <a:schemeClr val="accent1">
                  <a:lumMod val="60000"/>
                  <a:lumOff val="40000"/>
                </a:schemeClr>
              </a:solidFill>
            </c:spPr>
          </c:dPt>
          <c:dPt>
            <c:idx val="1"/>
            <c:bubble3D val="0"/>
            <c:spPr>
              <a:solidFill>
                <a:schemeClr val="accent4">
                  <a:lumMod val="60000"/>
                  <a:lumOff val="40000"/>
                </a:schemeClr>
              </a:solidFill>
            </c:spPr>
          </c:dPt>
          <c:dPt>
            <c:idx val="2"/>
            <c:bubble3D val="0"/>
            <c:spPr>
              <a:solidFill>
                <a:schemeClr val="accent2">
                  <a:lumMod val="60000"/>
                  <a:lumOff val="40000"/>
                </a:schemeClr>
              </a:solidFill>
            </c:spPr>
          </c:dPt>
          <c:dPt>
            <c:idx val="3"/>
            <c:bubble3D val="0"/>
            <c:spPr>
              <a:solidFill>
                <a:schemeClr val="accent2">
                  <a:lumMod val="50000"/>
                </a:schemeClr>
              </a:solidFill>
            </c:spPr>
          </c:dPt>
          <c:dPt>
            <c:idx val="4"/>
            <c:bubble3D val="0"/>
            <c:spPr>
              <a:solidFill>
                <a:schemeClr val="accent2"/>
              </a:solidFill>
            </c:spPr>
          </c:dPt>
          <c:cat>
            <c:strRef>
              <c:f>Sheet1!$A$2:$A$5</c:f>
              <c:strCache>
                <c:ptCount val="4"/>
                <c:pt idx="0">
                  <c:v>No Location</c:v>
                </c:pt>
                <c:pt idx="1">
                  <c:v>Place Name</c:v>
                </c:pt>
                <c:pt idx="2">
                  <c:v>Geographic CS</c:v>
                </c:pt>
                <c:pt idx="3">
                  <c:v>Other CS</c:v>
                </c:pt>
              </c:strCache>
            </c:strRef>
          </c:cat>
          <c:val>
            <c:numRef>
              <c:f>Sheet1!$B$2:$B$5</c:f>
              <c:numCache>
                <c:formatCode>General</c:formatCode>
                <c:ptCount val="4"/>
                <c:pt idx="0">
                  <c:v>10.56</c:v>
                </c:pt>
                <c:pt idx="1">
                  <c:v>34.0</c:v>
                </c:pt>
                <c:pt idx="2">
                  <c:v>55.44</c:v>
                </c:pt>
                <c:pt idx="3">
                  <c:v>6.159999999999997</c:v>
                </c:pt>
              </c:numCache>
            </c:numRef>
          </c:val>
        </c:ser>
        <c:dLbls>
          <c:showLegendKey val="0"/>
          <c:showVal val="0"/>
          <c:showCatName val="0"/>
          <c:showSerName val="0"/>
          <c:showPercent val="0"/>
          <c:showBubbleSize val="0"/>
          <c:showLeaderLines val="1"/>
        </c:dLbls>
        <c:gapWidth val="100"/>
        <c:secondPieSize val="75"/>
        <c:serLines/>
      </c:ofPieChart>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15BE70-A921-9B44-B2E4-7977DFC0238D}" type="datetimeFigureOut">
              <a:rPr lang="en-US" smtClean="0"/>
              <a:t>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D4F0F4-CCCC-4649-92F8-FEF60035AD5C}" type="slidenum">
              <a:rPr lang="en-US" smtClean="0"/>
              <a:t>‹#›</a:t>
            </a:fld>
            <a:endParaRPr lang="en-US"/>
          </a:p>
        </p:txBody>
      </p:sp>
    </p:spTree>
    <p:extLst>
      <p:ext uri="{BB962C8B-B14F-4D97-AF65-F5344CB8AC3E}">
        <p14:creationId xmlns:p14="http://schemas.microsoft.com/office/powerpoint/2010/main" val="17005277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afternoon. I’m Jason Karl. I’m a research scientist with the ARS Jornada</a:t>
            </a:r>
            <a:r>
              <a:rPr lang="en-US" baseline="0" dirty="0" smtClean="0"/>
              <a:t> Experimental Range.</a:t>
            </a:r>
            <a:r>
              <a:rPr lang="en-US" dirty="0" smtClean="0"/>
              <a:t> </a:t>
            </a:r>
            <a:r>
              <a:rPr lang="en-US" dirty="0" err="1" smtClean="0"/>
              <a:t>Jamin</a:t>
            </a:r>
            <a:r>
              <a:rPr lang="en-US" dirty="0" smtClean="0"/>
              <a:t> asked if I would give</a:t>
            </a:r>
            <a:r>
              <a:rPr lang="en-US" baseline="0" dirty="0" smtClean="0"/>
              <a:t> a presentation on a project we’ve been working on at the Jornada called </a:t>
            </a:r>
            <a:r>
              <a:rPr lang="en-US" baseline="0" dirty="0" err="1" smtClean="0"/>
              <a:t>JournalMap</a:t>
            </a:r>
            <a:r>
              <a:rPr lang="en-US" baseline="0" dirty="0" smtClean="0"/>
              <a:t> and to talk a little bit about the potential for </a:t>
            </a:r>
            <a:r>
              <a:rPr lang="en-US" baseline="0" dirty="0" err="1" smtClean="0"/>
              <a:t>JournalMap</a:t>
            </a:r>
            <a:r>
              <a:rPr lang="en-US" baseline="0" dirty="0" smtClean="0"/>
              <a:t> to become a source of knowledge for developing ESDs and a means of distributing certain aspects of ESD information and documentation.</a:t>
            </a:r>
            <a:endParaRPr lang="en-US" dirty="0"/>
          </a:p>
        </p:txBody>
      </p:sp>
      <p:sp>
        <p:nvSpPr>
          <p:cNvPr id="4" name="Slide Number Placeholder 3"/>
          <p:cNvSpPr>
            <a:spLocks noGrp="1"/>
          </p:cNvSpPr>
          <p:nvPr>
            <p:ph type="sldNum" sz="quarter" idx="10"/>
          </p:nvPr>
        </p:nvSpPr>
        <p:spPr/>
        <p:txBody>
          <a:bodyPr/>
          <a:lstStyle/>
          <a:p>
            <a:fld id="{9DD950AF-D438-184D-A4EA-AA98FC1AF595}" type="slidenum">
              <a:rPr lang="en-US" smtClean="0"/>
              <a:t>1</a:t>
            </a:fld>
            <a:endParaRPr lang="en-US"/>
          </a:p>
        </p:txBody>
      </p:sp>
    </p:spTree>
    <p:extLst>
      <p:ext uri="{BB962C8B-B14F-4D97-AF65-F5344CB8AC3E}">
        <p14:creationId xmlns:p14="http://schemas.microsoft.com/office/powerpoint/2010/main" val="1602211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latin typeface="Calibri" charset="0"/>
              </a:rPr>
              <a:t>One of the cool things we can do with </a:t>
            </a:r>
            <a:r>
              <a:rPr lang="en-US" dirty="0" err="1" smtClean="0">
                <a:latin typeface="Calibri" charset="0"/>
              </a:rPr>
              <a:t>JournalMap</a:t>
            </a:r>
            <a:r>
              <a:rPr lang="en-US" dirty="0" smtClean="0">
                <a:latin typeface="Calibri" charset="0"/>
              </a:rPr>
              <a:t> is to create collections of</a:t>
            </a:r>
            <a:r>
              <a:rPr lang="en-US" baseline="0" dirty="0" smtClean="0">
                <a:latin typeface="Calibri" charset="0"/>
              </a:rPr>
              <a:t> articles. Grouping articles by topic into a bibliography isn’t anything new – people have been doing it for a long time and there are plenty of applications out there for doing it. But </a:t>
            </a:r>
            <a:r>
              <a:rPr lang="en-US" baseline="0" dirty="0" err="1" smtClean="0">
                <a:latin typeface="Calibri" charset="0"/>
              </a:rPr>
              <a:t>JournalMap’s</a:t>
            </a:r>
            <a:r>
              <a:rPr lang="en-US" baseline="0" dirty="0" smtClean="0">
                <a:latin typeface="Calibri" charset="0"/>
              </a:rPr>
              <a:t> Collections of </a:t>
            </a:r>
            <a:r>
              <a:rPr lang="en-US" baseline="0" dirty="0" err="1" smtClean="0">
                <a:latin typeface="Calibri" charset="0"/>
              </a:rPr>
              <a:t>geotagged</a:t>
            </a:r>
            <a:r>
              <a:rPr lang="en-US" baseline="0" dirty="0" smtClean="0">
                <a:latin typeface="Calibri" charset="0"/>
              </a:rPr>
              <a:t> articles displayed on an interactive map puts a new spin on an old idea – giving easy access to visualize the geographic extent of knowledge on a topic or area. Collections in </a:t>
            </a:r>
            <a:r>
              <a:rPr lang="en-US" baseline="0" dirty="0" err="1" smtClean="0">
                <a:latin typeface="Calibri" charset="0"/>
              </a:rPr>
              <a:t>JournalMap</a:t>
            </a:r>
            <a:r>
              <a:rPr lang="en-US" baseline="0" dirty="0" smtClean="0">
                <a:latin typeface="Calibri" charset="0"/>
              </a:rPr>
              <a:t> are, in essence, saved searches, and each collection has a unique and static web address that can be put into documents or shared.</a:t>
            </a:r>
            <a:endParaRPr lang="en-US" dirty="0">
              <a:latin typeface="Calibri" charset="0"/>
            </a:endParaRPr>
          </a:p>
        </p:txBody>
      </p:sp>
      <p:sp>
        <p:nvSpPr>
          <p:cNvPr id="40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C8437B7-0E4D-C345-8832-A74EB3BE3A78}" type="slidenum">
              <a:rPr lang="en-US" sz="1200"/>
              <a:pPr eaLnBrk="1" hangingPunct="1"/>
              <a:t>10</a:t>
            </a:fld>
            <a:endParaRPr lang="en-US" sz="1200"/>
          </a:p>
        </p:txBody>
      </p:sp>
      <p:sp>
        <p:nvSpPr>
          <p:cNvPr id="40964"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7A0DAD2-E260-4349-B2FE-FD2A6FA4C796}" type="datetime1">
              <a:rPr lang="en-US" sz="1200"/>
              <a:pPr eaLnBrk="1" hangingPunct="1"/>
              <a:t>5/20/14</a:t>
            </a:fld>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mentioned earlier that pulling location</a:t>
            </a:r>
            <a:r>
              <a:rPr lang="en-US" baseline="0" dirty="0" smtClean="0"/>
              <a:t> information from published articles can be a real challenge, and I want to talk now about how we actually do that. We’ve been able to automate many aspects of </a:t>
            </a:r>
            <a:r>
              <a:rPr lang="en-US" baseline="0" dirty="0" err="1" smtClean="0"/>
              <a:t>JournalMap</a:t>
            </a:r>
            <a:r>
              <a:rPr lang="en-US" baseline="0" dirty="0" smtClean="0"/>
              <a:t> including capture of citation information. We use pattern recognition algorithms to detect and extract geographic coordinates from the text of articles or from information provided by users. We can currently recognize about 65 different coordinate formats. </a:t>
            </a:r>
            <a:r>
              <a:rPr lang="en-US" baseline="0" dirty="0" err="1" smtClean="0"/>
              <a:t>JournalMap</a:t>
            </a:r>
            <a:r>
              <a:rPr lang="en-US" baseline="0" dirty="0" smtClean="0"/>
              <a:t> is what I would consider to be a hybrid system – what can’t be automated is done manually – in other words, if an article can’t be automatically parsed, someone has to look at it and extract the location information by hand. This sounds laborious, but it is actually pretty quick in most cases and doesn’t take a highly specialized skillset. All records are reviewed by one of our project staff before they go live in </a:t>
            </a:r>
            <a:r>
              <a:rPr lang="en-US" baseline="0" dirty="0" err="1" smtClean="0"/>
              <a:t>JournalMap</a:t>
            </a:r>
            <a:r>
              <a:rPr lang="en-US" baseline="0" dirty="0" smtClean="0"/>
              <a:t> and appear on the website or any of the other products.</a:t>
            </a:r>
            <a:endParaRPr lang="en-US" dirty="0" smtClean="0"/>
          </a:p>
          <a:p>
            <a:endParaRPr lang="en-US" dirty="0"/>
          </a:p>
        </p:txBody>
      </p:sp>
      <p:sp>
        <p:nvSpPr>
          <p:cNvPr id="4" name="Slide Number Placeholder 3"/>
          <p:cNvSpPr>
            <a:spLocks noGrp="1"/>
          </p:cNvSpPr>
          <p:nvPr>
            <p:ph type="sldNum" sz="quarter" idx="10"/>
          </p:nvPr>
        </p:nvSpPr>
        <p:spPr/>
        <p:txBody>
          <a:bodyPr/>
          <a:lstStyle/>
          <a:p>
            <a:fld id="{9DD950AF-D438-184D-A4EA-AA98FC1AF595}" type="slidenum">
              <a:rPr lang="en-US" smtClean="0"/>
              <a:t>11</a:t>
            </a:fld>
            <a:endParaRPr lang="en-US"/>
          </a:p>
        </p:txBody>
      </p:sp>
    </p:spTree>
    <p:extLst>
      <p:ext uri="{BB962C8B-B14F-4D97-AF65-F5344CB8AC3E}">
        <p14:creationId xmlns:p14="http://schemas.microsoft.com/office/powerpoint/2010/main" val="1863147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gone</a:t>
            </a:r>
            <a:r>
              <a:rPr lang="en-US" baseline="0" dirty="0" smtClean="0"/>
              <a:t> to great lengths to make it easy for users (as well as </a:t>
            </a:r>
            <a:r>
              <a:rPr lang="en-US" baseline="0" dirty="0" err="1" smtClean="0"/>
              <a:t>JournalMap</a:t>
            </a:r>
            <a:r>
              <a:rPr lang="en-US" baseline="0" dirty="0" smtClean="0"/>
              <a:t> project staff) to enter articles through the </a:t>
            </a:r>
            <a:r>
              <a:rPr lang="en-US" baseline="0" dirty="0" err="1" smtClean="0"/>
              <a:t>JournalMap</a:t>
            </a:r>
            <a:r>
              <a:rPr lang="en-US" baseline="0" dirty="0" smtClean="0"/>
              <a:t> website itself. We use article document object identifier (or DOI) numbers when available to grab all of the citation information, and in many cases the abstracts and keywords, for an article. While most publishers now use the DOI system, having a DOI isn’t necessary to add an article to </a:t>
            </a:r>
            <a:r>
              <a:rPr lang="en-US" baseline="0" dirty="0" err="1" smtClean="0"/>
              <a:t>JournalMap</a:t>
            </a:r>
            <a:r>
              <a:rPr lang="en-US" baseline="0" dirty="0" smtClean="0"/>
              <a:t>. If all you have is an URL, you can just list that for an article.</a:t>
            </a:r>
            <a:endParaRPr lang="en-US" dirty="0"/>
          </a:p>
        </p:txBody>
      </p:sp>
      <p:sp>
        <p:nvSpPr>
          <p:cNvPr id="4" name="Slide Number Placeholder 3"/>
          <p:cNvSpPr>
            <a:spLocks noGrp="1"/>
          </p:cNvSpPr>
          <p:nvPr>
            <p:ph type="sldNum" sz="quarter" idx="10"/>
          </p:nvPr>
        </p:nvSpPr>
        <p:spPr/>
        <p:txBody>
          <a:bodyPr/>
          <a:lstStyle/>
          <a:p>
            <a:fld id="{9DD950AF-D438-184D-A4EA-AA98FC1AF595}" type="slidenum">
              <a:rPr lang="en-US" smtClean="0"/>
              <a:t>12</a:t>
            </a:fld>
            <a:endParaRPr lang="en-US"/>
          </a:p>
        </p:txBody>
      </p:sp>
    </p:spTree>
    <p:extLst>
      <p:ext uri="{BB962C8B-B14F-4D97-AF65-F5344CB8AC3E}">
        <p14:creationId xmlns:p14="http://schemas.microsoft.com/office/powerpoint/2010/main" val="2661408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step in the article submission</a:t>
            </a:r>
            <a:r>
              <a:rPr lang="en-US" baseline="0" dirty="0" smtClean="0"/>
              <a:t> process is to </a:t>
            </a:r>
            <a:r>
              <a:rPr lang="en-US" baseline="0" dirty="0" err="1" smtClean="0"/>
              <a:t>geotag</a:t>
            </a:r>
            <a:r>
              <a:rPr lang="en-US" baseline="0" dirty="0" smtClean="0"/>
              <a:t> the article by mapping the study area locations. Again, multiple locations can be mapped for an article that had more than one study area. We recommend copying/pasting the actual study area description from the article text. This part of </a:t>
            </a:r>
            <a:r>
              <a:rPr lang="en-US" baseline="0" dirty="0" err="1" smtClean="0"/>
              <a:t>JournalMap</a:t>
            </a:r>
            <a:r>
              <a:rPr lang="en-US" baseline="0" dirty="0" smtClean="0"/>
              <a:t> will do simple place-name recognition and lookup for common places. This form also implements our coordinate parsing engine so if there are coordinates in the text it will automatically find and map them. If all else fails, you can always drop a pin on the map manually or grab a pin and move it. Currently with </a:t>
            </a:r>
            <a:r>
              <a:rPr lang="en-US" baseline="0" dirty="0" err="1" smtClean="0"/>
              <a:t>JournalMap</a:t>
            </a:r>
            <a:r>
              <a:rPr lang="en-US" baseline="0" dirty="0" smtClean="0"/>
              <a:t> we are dealing only with point locations for study areas. This is an obvious limitation, especially for larger study areas, and we’re in the process of adding functionality for lines and polygons.</a:t>
            </a:r>
            <a:endParaRPr lang="en-US" dirty="0"/>
          </a:p>
        </p:txBody>
      </p:sp>
      <p:sp>
        <p:nvSpPr>
          <p:cNvPr id="4" name="Slide Number Placeholder 3"/>
          <p:cNvSpPr>
            <a:spLocks noGrp="1"/>
          </p:cNvSpPr>
          <p:nvPr>
            <p:ph type="sldNum" sz="quarter" idx="10"/>
          </p:nvPr>
        </p:nvSpPr>
        <p:spPr/>
        <p:txBody>
          <a:bodyPr/>
          <a:lstStyle/>
          <a:p>
            <a:fld id="{9DD950AF-D438-184D-A4EA-AA98FC1AF595}" type="slidenum">
              <a:rPr lang="en-US" smtClean="0"/>
              <a:t>13</a:t>
            </a:fld>
            <a:endParaRPr lang="en-US"/>
          </a:p>
        </p:txBody>
      </p:sp>
    </p:spTree>
    <p:extLst>
      <p:ext uri="{BB962C8B-B14F-4D97-AF65-F5344CB8AC3E}">
        <p14:creationId xmlns:p14="http://schemas.microsoft.com/office/powerpoint/2010/main" val="4079394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smtClean="0">
                <a:ea typeface="+mn-ea"/>
                <a:cs typeface="+mn-cs"/>
              </a:rPr>
              <a:t>Let’s shift gears a little bit now and talk about some of the benefits of </a:t>
            </a:r>
            <a:r>
              <a:rPr lang="en-US" dirty="0" err="1" smtClean="0">
                <a:ea typeface="+mn-ea"/>
                <a:cs typeface="+mn-cs"/>
              </a:rPr>
              <a:t>JournalMap</a:t>
            </a:r>
            <a:r>
              <a:rPr lang="en-US" dirty="0" smtClean="0">
                <a:ea typeface="+mn-ea"/>
                <a:cs typeface="+mn-cs"/>
              </a:rPr>
              <a:t> and applications of </a:t>
            </a:r>
            <a:r>
              <a:rPr lang="en-US" dirty="0" err="1" smtClean="0">
                <a:ea typeface="+mn-ea"/>
                <a:cs typeface="+mn-cs"/>
              </a:rPr>
              <a:t>georeferenced</a:t>
            </a:r>
            <a:r>
              <a:rPr lang="en-US" dirty="0" smtClean="0">
                <a:ea typeface="+mn-ea"/>
                <a:cs typeface="+mn-cs"/>
              </a:rPr>
              <a:t> literature</a:t>
            </a:r>
            <a:r>
              <a:rPr lang="en-US" baseline="0" dirty="0" smtClean="0">
                <a:ea typeface="+mn-ea"/>
                <a:cs typeface="+mn-cs"/>
              </a:rPr>
              <a:t> outside of searching for new sources.</a:t>
            </a:r>
            <a:r>
              <a:rPr lang="en-US" dirty="0" smtClean="0">
                <a:ea typeface="+mn-ea"/>
                <a:cs typeface="+mn-cs"/>
              </a:rPr>
              <a:t> Having</a:t>
            </a:r>
            <a:r>
              <a:rPr lang="en-US" baseline="0" dirty="0" smtClean="0">
                <a:ea typeface="+mn-ea"/>
                <a:cs typeface="+mn-cs"/>
              </a:rPr>
              <a:t> a</a:t>
            </a:r>
            <a:r>
              <a:rPr lang="en-US" dirty="0" smtClean="0">
                <a:ea typeface="+mn-ea"/>
                <a:cs typeface="+mn-cs"/>
              </a:rPr>
              <a:t> comprehensive map of studies lets us analyze the distribution of knowledge</a:t>
            </a:r>
            <a:r>
              <a:rPr lang="en-US" baseline="0" dirty="0" smtClean="0">
                <a:ea typeface="+mn-ea"/>
                <a:cs typeface="+mn-cs"/>
              </a:rPr>
              <a:t> and identify potential </a:t>
            </a:r>
            <a:r>
              <a:rPr lang="en-US" dirty="0" smtClean="0">
                <a:ea typeface="+mn-ea"/>
                <a:cs typeface="+mn-cs"/>
              </a:rPr>
              <a:t>hot spots &amp; cold spots. In this example we did a</a:t>
            </a:r>
            <a:r>
              <a:rPr lang="en-US" baseline="0" dirty="0" smtClean="0">
                <a:ea typeface="+mn-ea"/>
                <a:cs typeface="+mn-cs"/>
              </a:rPr>
              <a:t> fairly comprehensive search for Sage Grouse literature and </a:t>
            </a:r>
            <a:r>
              <a:rPr lang="en-US" baseline="0" dirty="0" err="1" smtClean="0">
                <a:ea typeface="+mn-ea"/>
                <a:cs typeface="+mn-cs"/>
              </a:rPr>
              <a:t>geotagged</a:t>
            </a:r>
            <a:r>
              <a:rPr lang="en-US" baseline="0" dirty="0" smtClean="0">
                <a:ea typeface="+mn-ea"/>
                <a:cs typeface="+mn-cs"/>
              </a:rPr>
              <a:t> all the references we could find. Breaking the results out by time period lets see how the knowledge of Sage Grouse evolved over time and identify centers of sage grouse research like eastern Idaho and potential gaps like eastern Nevada</a:t>
            </a:r>
            <a:r>
              <a:rPr lang="en-US" dirty="0" smtClean="0">
                <a:ea typeface="+mn-ea"/>
                <a:cs typeface="+mn-cs"/>
              </a:rPr>
              <a:t>. This kind</a:t>
            </a:r>
            <a:r>
              <a:rPr lang="en-US" baseline="0" dirty="0" smtClean="0">
                <a:ea typeface="+mn-ea"/>
                <a:cs typeface="+mn-cs"/>
              </a:rPr>
              <a:t> of information </a:t>
            </a:r>
            <a:r>
              <a:rPr lang="en-US" dirty="0" smtClean="0">
                <a:ea typeface="+mn-ea"/>
                <a:cs typeface="+mn-cs"/>
              </a:rPr>
              <a:t>could help direct research &amp; inform conservation efforts for the species.</a:t>
            </a:r>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3A5C424-C54C-0B42-9FE1-90F5755A870D}" type="slidenum">
              <a:rPr lang="en-US" sz="1200"/>
              <a:pPr eaLnBrk="1" hangingPunct="1"/>
              <a:t>14</a:t>
            </a:fld>
            <a:endParaRPr lang="en-US" sz="1200"/>
          </a:p>
        </p:txBody>
      </p:sp>
      <p:sp>
        <p:nvSpPr>
          <p:cNvPr id="22532" name="Date Placeholder 1"/>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6B67142-E72E-A541-B150-E5DA38155A78}" type="datetime1">
              <a:rPr lang="en-US" sz="1200"/>
              <a:pPr eaLnBrk="1" hangingPunct="1"/>
              <a:t>5/20/14</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latin typeface="Calibri" charset="0"/>
              </a:rPr>
              <a:t>Another potential application of </a:t>
            </a:r>
            <a:r>
              <a:rPr lang="en-US" dirty="0" err="1" smtClean="0">
                <a:latin typeface="Calibri" charset="0"/>
              </a:rPr>
              <a:t>geotagged</a:t>
            </a:r>
            <a:r>
              <a:rPr lang="en-US" dirty="0" smtClean="0">
                <a:latin typeface="Calibri" charset="0"/>
              </a:rPr>
              <a:t> knowledge sources is in identifying sources that may contain</a:t>
            </a:r>
            <a:r>
              <a:rPr lang="en-US" baseline="0" dirty="0" smtClean="0">
                <a:latin typeface="Calibri" charset="0"/>
              </a:rPr>
              <a:t> relevant to understudied regions of the world. But in order f</a:t>
            </a:r>
            <a:r>
              <a:rPr lang="en-US" dirty="0" smtClean="0">
                <a:latin typeface="Calibri" charset="0"/>
              </a:rPr>
              <a:t>or </a:t>
            </a:r>
            <a:r>
              <a:rPr lang="en-US" dirty="0">
                <a:latin typeface="Calibri" charset="0"/>
              </a:rPr>
              <a:t>knowledge to be transferable, it must have come from someplace with a similar context. </a:t>
            </a:r>
            <a:r>
              <a:rPr lang="en-US" dirty="0" smtClean="0">
                <a:latin typeface="Calibri" charset="0"/>
              </a:rPr>
              <a:t>For example, research in southern New Mexico into land management practices to minimize erosion and prevent drastic state changes may be applicable to areas with similar</a:t>
            </a:r>
            <a:r>
              <a:rPr lang="en-US" baseline="0" dirty="0" smtClean="0">
                <a:latin typeface="Calibri" charset="0"/>
              </a:rPr>
              <a:t> soils and climate in southern Africa. </a:t>
            </a:r>
            <a:r>
              <a:rPr lang="en-US" dirty="0" smtClean="0">
                <a:latin typeface="Calibri" charset="0"/>
              </a:rPr>
              <a:t>With </a:t>
            </a:r>
            <a:r>
              <a:rPr lang="en-US" dirty="0" err="1">
                <a:latin typeface="Calibri" charset="0"/>
              </a:rPr>
              <a:t>JournalMap</a:t>
            </a:r>
            <a:r>
              <a:rPr lang="en-US" dirty="0">
                <a:latin typeface="Calibri" charset="0"/>
              </a:rPr>
              <a:t> we can define environmental similarity based on </a:t>
            </a:r>
            <a:r>
              <a:rPr lang="en-US" dirty="0" smtClean="0">
                <a:latin typeface="Calibri" charset="0"/>
              </a:rPr>
              <a:t>attributes </a:t>
            </a:r>
            <a:r>
              <a:rPr lang="en-US" dirty="0">
                <a:latin typeface="Calibri" charset="0"/>
              </a:rPr>
              <a:t>like </a:t>
            </a:r>
            <a:r>
              <a:rPr lang="en-US" dirty="0" smtClean="0">
                <a:latin typeface="Calibri" charset="0"/>
              </a:rPr>
              <a:t>soil properties </a:t>
            </a:r>
            <a:r>
              <a:rPr lang="en-US" dirty="0">
                <a:latin typeface="Calibri" charset="0"/>
              </a:rPr>
              <a:t>and </a:t>
            </a:r>
            <a:r>
              <a:rPr lang="en-US" dirty="0" smtClean="0">
                <a:latin typeface="Calibri" charset="0"/>
              </a:rPr>
              <a:t>climate variables </a:t>
            </a:r>
            <a:r>
              <a:rPr lang="en-US" dirty="0">
                <a:latin typeface="Calibri" charset="0"/>
              </a:rPr>
              <a:t>in order to find knowledge from research rich areas and apply it to research poor ones for things like sustainable agriculture.</a:t>
            </a: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2826C0-AB0D-5947-9FCF-1C3E6AC7E773}" type="slidenum">
              <a:rPr lang="en-US" sz="1200"/>
              <a:pPr eaLnBrk="1" hangingPunct="1"/>
              <a:t>15</a:t>
            </a:fld>
            <a:endParaRPr lang="en-US" sz="1200"/>
          </a:p>
        </p:txBody>
      </p:sp>
      <p:sp>
        <p:nvSpPr>
          <p:cNvPr id="41988"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E1B5D5-0954-9B4D-B013-B9F54479F51C}" type="datetime1">
              <a:rPr lang="en-US" sz="1200"/>
              <a:pPr eaLnBrk="1" hangingPunct="1"/>
              <a:t>5/20/14</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3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latin typeface="Calibri" charset="0"/>
              </a:rPr>
              <a:t>Extending</a:t>
            </a:r>
            <a:r>
              <a:rPr lang="en-US" baseline="0" dirty="0" smtClean="0">
                <a:latin typeface="Calibri" charset="0"/>
              </a:rPr>
              <a:t> the concept from a couple of slides ago of evaluating knowledge distribution, </a:t>
            </a:r>
            <a:r>
              <a:rPr lang="en-US" baseline="0" dirty="0" err="1" smtClean="0">
                <a:latin typeface="Calibri" charset="0"/>
              </a:rPr>
              <a:t>JournalMap’s</a:t>
            </a:r>
            <a:r>
              <a:rPr lang="en-US" baseline="0" dirty="0" smtClean="0">
                <a:latin typeface="Calibri" charset="0"/>
              </a:rPr>
              <a:t> </a:t>
            </a:r>
            <a:r>
              <a:rPr lang="en-US" baseline="0" dirty="0" err="1" smtClean="0">
                <a:latin typeface="Calibri" charset="0"/>
              </a:rPr>
              <a:t>georeferenced</a:t>
            </a:r>
            <a:r>
              <a:rPr lang="en-US" baseline="0" dirty="0" smtClean="0">
                <a:latin typeface="Calibri" charset="0"/>
              </a:rPr>
              <a:t> literature database can also be used to evaluate knowledge sources themselves. </a:t>
            </a:r>
            <a:r>
              <a:rPr lang="en-US" dirty="0" smtClean="0">
                <a:latin typeface="Calibri" charset="0"/>
              </a:rPr>
              <a:t>Consider this example that compares </a:t>
            </a:r>
            <a:r>
              <a:rPr lang="en-US" dirty="0">
                <a:latin typeface="Calibri" charset="0"/>
              </a:rPr>
              <a:t>the distribution of studies from entire </a:t>
            </a:r>
            <a:r>
              <a:rPr lang="en-US" dirty="0" smtClean="0">
                <a:latin typeface="Calibri" charset="0"/>
              </a:rPr>
              <a:t>journal archives of Rangeland Ecology &amp; Management and Journal of</a:t>
            </a:r>
            <a:r>
              <a:rPr lang="en-US" baseline="0" dirty="0" smtClean="0">
                <a:latin typeface="Calibri" charset="0"/>
              </a:rPr>
              <a:t> Arid Environments over the same time period</a:t>
            </a:r>
            <a:r>
              <a:rPr lang="en-US" dirty="0" smtClean="0">
                <a:latin typeface="Calibri" charset="0"/>
              </a:rPr>
              <a:t> </a:t>
            </a:r>
            <a:r>
              <a:rPr lang="en-US" dirty="0">
                <a:latin typeface="Calibri" charset="0"/>
              </a:rPr>
              <a:t>to look for knowledge gaps or potential </a:t>
            </a:r>
            <a:r>
              <a:rPr lang="en-US" dirty="0" smtClean="0">
                <a:latin typeface="Calibri" charset="0"/>
              </a:rPr>
              <a:t>biases.</a:t>
            </a:r>
            <a:r>
              <a:rPr lang="en-US" baseline="0" dirty="0" smtClean="0">
                <a:latin typeface="Calibri" charset="0"/>
              </a:rPr>
              <a:t> These </a:t>
            </a:r>
            <a:r>
              <a:rPr lang="en-US" dirty="0" smtClean="0">
                <a:latin typeface="Calibri" charset="0"/>
              </a:rPr>
              <a:t>two </a:t>
            </a:r>
            <a:r>
              <a:rPr lang="en-US" dirty="0">
                <a:latin typeface="Calibri" charset="0"/>
              </a:rPr>
              <a:t>journals </a:t>
            </a:r>
            <a:r>
              <a:rPr lang="en-US" dirty="0" smtClean="0">
                <a:latin typeface="Calibri" charset="0"/>
              </a:rPr>
              <a:t>have </a:t>
            </a:r>
            <a:r>
              <a:rPr lang="en-US" dirty="0">
                <a:latin typeface="Calibri" charset="0"/>
              </a:rPr>
              <a:t>very similar scopes but </a:t>
            </a:r>
            <a:r>
              <a:rPr lang="en-US" dirty="0" smtClean="0">
                <a:latin typeface="Calibri" charset="0"/>
              </a:rPr>
              <a:t>markedly different </a:t>
            </a:r>
            <a:r>
              <a:rPr lang="en-US" dirty="0">
                <a:latin typeface="Calibri" charset="0"/>
              </a:rPr>
              <a:t>geographic </a:t>
            </a:r>
            <a:r>
              <a:rPr lang="en-US" dirty="0" smtClean="0">
                <a:latin typeface="Calibri" charset="0"/>
              </a:rPr>
              <a:t>distributions.</a:t>
            </a:r>
            <a:endParaRPr lang="en-US" dirty="0">
              <a:latin typeface="Calibri" charset="0"/>
            </a:endParaRPr>
          </a:p>
        </p:txBody>
      </p:sp>
      <p:sp>
        <p:nvSpPr>
          <p:cNvPr id="43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2BCA275-63BE-F24D-A470-B6EE396074D3}" type="slidenum">
              <a:rPr lang="en-US" sz="1200"/>
              <a:pPr eaLnBrk="1" hangingPunct="1"/>
              <a:t>16</a:t>
            </a:fld>
            <a:endParaRPr lang="en-US" sz="1200"/>
          </a:p>
        </p:txBody>
      </p:sp>
      <p:sp>
        <p:nvSpPr>
          <p:cNvPr id="43012"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8FEF0E0-8F5F-A142-9C7E-6FB4D42F8337}" type="datetime1">
              <a:rPr lang="en-US" sz="1200"/>
              <a:pPr eaLnBrk="1" hangingPunct="1"/>
              <a:t>5/20/14</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search for scientific literature</a:t>
            </a:r>
            <a:r>
              <a:rPr lang="en-US" baseline="0" dirty="0" smtClean="0"/>
              <a:t> using most of today’s widely used tools like Web of Knowledge or Google Scholar, you are largely limited to topic and keyword searches and perhaps some general context or location information like place names. From this kind of search you will get results that are relevant to your topic but only a portion of those results may be relevant to your particular location. </a:t>
            </a:r>
          </a:p>
          <a:p>
            <a:endParaRPr lang="en-US" baseline="0" dirty="0" smtClean="0"/>
          </a:p>
          <a:p>
            <a:r>
              <a:rPr lang="en-US" baseline="0" dirty="0" smtClean="0"/>
              <a:t>With the ability to add location information explicitly, though, allows you to hone your results down to a specific area. Additionally, explicit location-based searching also lets you query other spatial attributes like soils or climate to search for literature results that may not come from your particular area but may still be relevant because of their ecological context.</a:t>
            </a:r>
            <a:endParaRPr lang="en-US" dirty="0"/>
          </a:p>
        </p:txBody>
      </p:sp>
      <p:sp>
        <p:nvSpPr>
          <p:cNvPr id="4" name="Slide Number Placeholder 3"/>
          <p:cNvSpPr>
            <a:spLocks noGrp="1"/>
          </p:cNvSpPr>
          <p:nvPr>
            <p:ph type="sldNum" sz="quarter" idx="10"/>
          </p:nvPr>
        </p:nvSpPr>
        <p:spPr/>
        <p:txBody>
          <a:bodyPr/>
          <a:lstStyle/>
          <a:p>
            <a:fld id="{9DD950AF-D438-184D-A4EA-AA98FC1AF595}" type="slidenum">
              <a:rPr lang="en-US" smtClean="0"/>
              <a:t>2</a:t>
            </a:fld>
            <a:endParaRPr lang="en-US"/>
          </a:p>
        </p:txBody>
      </p:sp>
    </p:spTree>
    <p:extLst>
      <p:ext uri="{BB962C8B-B14F-4D97-AF65-F5344CB8AC3E}">
        <p14:creationId xmlns:p14="http://schemas.microsoft.com/office/powerpoint/2010/main" val="3926041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real example of this for a Web of Knowledge literature search we did for ecological</a:t>
            </a:r>
            <a:r>
              <a:rPr lang="en-US" baseline="0" dirty="0" smtClean="0"/>
              <a:t> studies in the </a:t>
            </a:r>
            <a:r>
              <a:rPr lang="en-US" baseline="0" dirty="0" err="1" smtClean="0"/>
              <a:t>Chihuahuan</a:t>
            </a:r>
            <a:r>
              <a:rPr lang="en-US" baseline="0" dirty="0" smtClean="0"/>
              <a:t> Desert. My search here returned a little more than 1000 articles with the phrase </a:t>
            </a:r>
            <a:r>
              <a:rPr lang="en-US" baseline="0" dirty="0" err="1" smtClean="0"/>
              <a:t>Chihuahuan</a:t>
            </a:r>
            <a:r>
              <a:rPr lang="en-US" baseline="0" dirty="0" smtClean="0"/>
              <a:t> Desert in the title, keywords, or abstract. We looked at each of these articles and </a:t>
            </a:r>
            <a:r>
              <a:rPr lang="en-US" baseline="0" dirty="0" err="1" smtClean="0"/>
              <a:t>geotagged</a:t>
            </a:r>
            <a:r>
              <a:rPr lang="en-US" baseline="0" dirty="0" smtClean="0"/>
              <a:t> the ones we could based on where the study actually occurred. We were able to map almost 800 of the articles, </a:t>
            </a:r>
            <a:r>
              <a:rPr lang="en-US" baseline="0" dirty="0" err="1" smtClean="0"/>
              <a:t>whichi</a:t>
            </a:r>
            <a:r>
              <a:rPr lang="en-US" baseline="0" dirty="0" smtClean="0"/>
              <a:t> is a pretty good return. The map here clearly shows the result – only 36% of the studies we found actually occurred within the </a:t>
            </a:r>
            <a:r>
              <a:rPr lang="en-US" baseline="0" dirty="0" err="1" smtClean="0"/>
              <a:t>Chihuahuan</a:t>
            </a:r>
            <a:r>
              <a:rPr lang="en-US" baseline="0" dirty="0" smtClean="0"/>
              <a:t> Desert. But what this map doesn’t represent is all of those studies that occurred within that </a:t>
            </a:r>
            <a:r>
              <a:rPr lang="en-US" baseline="0" dirty="0" err="1" smtClean="0"/>
              <a:t>ecoregion</a:t>
            </a:r>
            <a:r>
              <a:rPr lang="en-US" baseline="0" dirty="0" smtClean="0"/>
              <a:t> but didn’t use those two geographic keywords.</a:t>
            </a:r>
            <a:endParaRPr lang="en-US" dirty="0"/>
          </a:p>
        </p:txBody>
      </p:sp>
      <p:sp>
        <p:nvSpPr>
          <p:cNvPr id="4" name="Slide Number Placeholder 3"/>
          <p:cNvSpPr>
            <a:spLocks noGrp="1"/>
          </p:cNvSpPr>
          <p:nvPr>
            <p:ph type="sldNum" sz="quarter" idx="10"/>
          </p:nvPr>
        </p:nvSpPr>
        <p:spPr/>
        <p:txBody>
          <a:bodyPr/>
          <a:lstStyle/>
          <a:p>
            <a:fld id="{9DD950AF-D438-184D-A4EA-AA98FC1AF595}" type="slidenum">
              <a:rPr lang="en-US" smtClean="0"/>
              <a:t>3</a:t>
            </a:fld>
            <a:endParaRPr lang="en-US"/>
          </a:p>
        </p:txBody>
      </p:sp>
    </p:spTree>
    <p:extLst>
      <p:ext uri="{BB962C8B-B14F-4D97-AF65-F5344CB8AC3E}">
        <p14:creationId xmlns:p14="http://schemas.microsoft.com/office/powerpoint/2010/main" val="2333193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challenge is how to</a:t>
            </a:r>
            <a:r>
              <a:rPr lang="en-US" baseline="0" dirty="0" smtClean="0"/>
              <a:t> actually find and extract the location information from published studies. Here are some examples from published papers that illustrate the complexity of the problem. I should mention that I’m not skewering any other authors here – these examples are all from papers that I’ve published. You can see that just in these four examples there is a diversity of different ways to report study locations, from place names to coordinates in text to tables. So the location information is there in published studies, but getting it out can be pretty challenging. </a:t>
            </a:r>
            <a:endParaRPr lang="en-US" dirty="0"/>
          </a:p>
        </p:txBody>
      </p:sp>
      <p:sp>
        <p:nvSpPr>
          <p:cNvPr id="4" name="Slide Number Placeholder 3"/>
          <p:cNvSpPr>
            <a:spLocks noGrp="1"/>
          </p:cNvSpPr>
          <p:nvPr>
            <p:ph type="sldNum" sz="quarter" idx="10"/>
          </p:nvPr>
        </p:nvSpPr>
        <p:spPr/>
        <p:txBody>
          <a:bodyPr/>
          <a:lstStyle/>
          <a:p>
            <a:fld id="{9DD950AF-D438-184D-A4EA-AA98FC1AF595}" type="slidenum">
              <a:rPr lang="en-US" smtClean="0"/>
              <a:t>4</a:t>
            </a:fld>
            <a:endParaRPr lang="en-US"/>
          </a:p>
        </p:txBody>
      </p:sp>
    </p:spTree>
    <p:extLst>
      <p:ext uri="{BB962C8B-B14F-4D97-AF65-F5344CB8AC3E}">
        <p14:creationId xmlns:p14="http://schemas.microsoft.com/office/powerpoint/2010/main" val="2438489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scientific literature on natural resources, the majority of studies report some kind of location where</a:t>
            </a:r>
            <a:r>
              <a:rPr lang="en-US" baseline="0" dirty="0" smtClean="0"/>
              <a:t> the study was conducted. Those papers that don’t report a location are generally review papers, syntheses, opinions, or conceptual papers. Of the studies reporting a location, about 60% use some kind of coordinate in that study area description – either for a single point or to define a bounding box. Of the coordinates reported, about 90% are some format of a geographic latitude and longitude (i.e., degrees, minutes, seconds or decimal degrees). This represents a huge opportunity in improving knowledge discovery through scientific literature searching if we can rescue this information that’s locked away in the text of the studies.</a:t>
            </a:r>
          </a:p>
        </p:txBody>
      </p:sp>
      <p:sp>
        <p:nvSpPr>
          <p:cNvPr id="4" name="Slide Number Placeholder 3"/>
          <p:cNvSpPr>
            <a:spLocks noGrp="1"/>
          </p:cNvSpPr>
          <p:nvPr>
            <p:ph type="sldNum" sz="quarter" idx="10"/>
          </p:nvPr>
        </p:nvSpPr>
        <p:spPr/>
        <p:txBody>
          <a:bodyPr/>
          <a:lstStyle/>
          <a:p>
            <a:fld id="{798D6506-27BF-D74E-90BA-F262A86DD3BE}" type="slidenum">
              <a:rPr lang="en-US" smtClean="0"/>
              <a:t>5</a:t>
            </a:fld>
            <a:endParaRPr lang="en-US"/>
          </a:p>
        </p:txBody>
      </p:sp>
    </p:spTree>
    <p:extLst>
      <p:ext uri="{BB962C8B-B14F-4D97-AF65-F5344CB8AC3E}">
        <p14:creationId xmlns:p14="http://schemas.microsoft.com/office/powerpoint/2010/main" val="2440437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opportunity</a:t>
            </a:r>
            <a:r>
              <a:rPr lang="en-US" baseline="0" dirty="0" smtClean="0"/>
              <a:t> and some nifty algorithms for identifying and extracting coordinates from article text led us to create </a:t>
            </a:r>
            <a:r>
              <a:rPr lang="en-US" baseline="0" dirty="0" err="1" smtClean="0"/>
              <a:t>JournalMap</a:t>
            </a:r>
            <a:r>
              <a:rPr lang="en-US" baseline="0" dirty="0" smtClean="0"/>
              <a:t>. </a:t>
            </a:r>
            <a:r>
              <a:rPr lang="en-US" baseline="0" dirty="0" err="1" smtClean="0"/>
              <a:t>JournalMap</a:t>
            </a:r>
            <a:r>
              <a:rPr lang="en-US" baseline="0" dirty="0" smtClean="0"/>
              <a:t> is a scientific search engine that helps you find relevant research based on the location of a study using a map interface and a host of biophysical attributes. I’ll go into the specifics in a minute, but I want to reiterate that with </a:t>
            </a:r>
            <a:r>
              <a:rPr lang="en-US" baseline="0" dirty="0" err="1" smtClean="0"/>
              <a:t>JournalMap</a:t>
            </a:r>
            <a:r>
              <a:rPr lang="en-US" baseline="0" dirty="0" smtClean="0"/>
              <a:t> we are mapping the actual location where the study was conducted. To date we’ve focused on ecology, natural history, and agriculture journals, but the concept has application to any field where geography is important.</a:t>
            </a:r>
            <a:endParaRPr lang="en-US" dirty="0"/>
          </a:p>
        </p:txBody>
      </p:sp>
      <p:sp>
        <p:nvSpPr>
          <p:cNvPr id="4" name="Slide Number Placeholder 3"/>
          <p:cNvSpPr>
            <a:spLocks noGrp="1"/>
          </p:cNvSpPr>
          <p:nvPr>
            <p:ph type="sldNum" sz="quarter" idx="10"/>
          </p:nvPr>
        </p:nvSpPr>
        <p:spPr/>
        <p:txBody>
          <a:bodyPr/>
          <a:lstStyle/>
          <a:p>
            <a:fld id="{9DD950AF-D438-184D-A4EA-AA98FC1AF595}" type="slidenum">
              <a:rPr lang="en-US" smtClean="0"/>
              <a:t>6</a:t>
            </a:fld>
            <a:endParaRPr lang="en-US"/>
          </a:p>
        </p:txBody>
      </p:sp>
    </p:spTree>
    <p:extLst>
      <p:ext uri="{BB962C8B-B14F-4D97-AF65-F5344CB8AC3E}">
        <p14:creationId xmlns:p14="http://schemas.microsoft.com/office/powerpoint/2010/main" val="2195548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heart of </a:t>
            </a:r>
            <a:r>
              <a:rPr lang="en-US" dirty="0" err="1" smtClean="0"/>
              <a:t>JournalMap</a:t>
            </a:r>
            <a:r>
              <a:rPr lang="en-US" dirty="0" smtClean="0"/>
              <a:t> is a database</a:t>
            </a:r>
            <a:r>
              <a:rPr lang="en-US" baseline="0" dirty="0" smtClean="0"/>
              <a:t> of </a:t>
            </a:r>
            <a:r>
              <a:rPr lang="en-US" baseline="0" dirty="0" err="1" smtClean="0"/>
              <a:t>geotagged</a:t>
            </a:r>
            <a:r>
              <a:rPr lang="en-US" baseline="0" dirty="0" smtClean="0"/>
              <a:t> articles that can be searched through an interactive map interface. Each article shows up as a map pin, and there can be multiple pins for any article with more than one study area. You can enter terms or topic words to search the titles, abstracts, and keywords of articles in the database. You can also add filters for different environmental, location, and citation attributes. These filters are additive and can be stacked to make complex queries. Clicking on any pin opens a pop-up with the citation info.</a:t>
            </a:r>
            <a:endParaRPr lang="en-US" dirty="0"/>
          </a:p>
        </p:txBody>
      </p:sp>
      <p:sp>
        <p:nvSpPr>
          <p:cNvPr id="4" name="Slide Number Placeholder 3"/>
          <p:cNvSpPr>
            <a:spLocks noGrp="1"/>
          </p:cNvSpPr>
          <p:nvPr>
            <p:ph type="sldNum" sz="quarter" idx="10"/>
          </p:nvPr>
        </p:nvSpPr>
        <p:spPr/>
        <p:txBody>
          <a:bodyPr/>
          <a:lstStyle/>
          <a:p>
            <a:fld id="{798D6506-27BF-D74E-90BA-F262A86DD3BE}" type="slidenum">
              <a:rPr lang="en-US" smtClean="0"/>
              <a:t>7</a:t>
            </a:fld>
            <a:endParaRPr lang="en-US"/>
          </a:p>
        </p:txBody>
      </p:sp>
    </p:spTree>
    <p:extLst>
      <p:ext uri="{BB962C8B-B14F-4D97-AF65-F5344CB8AC3E}">
        <p14:creationId xmlns:p14="http://schemas.microsoft.com/office/powerpoint/2010/main" val="3263999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smtClean="0">
                <a:ea typeface="+mn-ea"/>
                <a:cs typeface="+mn-cs"/>
              </a:rPr>
              <a:t>From the pop-up</a:t>
            </a:r>
            <a:r>
              <a:rPr lang="en-US" baseline="0" dirty="0" smtClean="0">
                <a:ea typeface="+mn-ea"/>
                <a:cs typeface="+mn-cs"/>
              </a:rPr>
              <a:t> bubble for an article you can </a:t>
            </a:r>
            <a:r>
              <a:rPr lang="en-US" dirty="0" smtClean="0">
                <a:ea typeface="+mn-ea"/>
                <a:cs typeface="+mn-cs"/>
              </a:rPr>
              <a:t>view a quick description of the article, read the abstract. </a:t>
            </a:r>
            <a:r>
              <a:rPr lang="en-US" dirty="0" err="1" smtClean="0">
                <a:ea typeface="+mn-ea"/>
                <a:cs typeface="+mn-cs"/>
              </a:rPr>
              <a:t>JournalMap</a:t>
            </a:r>
            <a:r>
              <a:rPr lang="en-US" dirty="0" smtClean="0">
                <a:ea typeface="+mn-ea"/>
                <a:cs typeface="+mn-cs"/>
              </a:rPr>
              <a:t> also includes links out to the publisher’s website</a:t>
            </a:r>
            <a:r>
              <a:rPr lang="en-US" baseline="0" dirty="0" smtClean="0">
                <a:ea typeface="+mn-ea"/>
                <a:cs typeface="+mn-cs"/>
              </a:rPr>
              <a:t> for each article to access the full article text.</a:t>
            </a:r>
            <a:endParaRPr lang="en-US" dirty="0" smtClean="0">
              <a:ea typeface="+mn-ea"/>
              <a:cs typeface="+mn-cs"/>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6267A86-55AE-F84C-B966-DA9E95FCBAE1}" type="slidenum">
              <a:rPr lang="en-US" sz="1200"/>
              <a:pPr eaLnBrk="1" hangingPunct="1"/>
              <a:t>8</a:t>
            </a:fld>
            <a:endParaRPr lang="en-US" sz="1200"/>
          </a:p>
        </p:txBody>
      </p:sp>
      <p:sp>
        <p:nvSpPr>
          <p:cNvPr id="17412" name="Date Placeholder 1"/>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A5B654B-E9AB-8745-ADC0-96ABDF4C7A45}" type="datetime1">
              <a:rPr lang="en-US" sz="1200"/>
              <a:pPr eaLnBrk="1" hangingPunct="1"/>
              <a:t>5/20/14</a:t>
            </a:fld>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also view the results of each </a:t>
            </a:r>
            <a:r>
              <a:rPr lang="en-US" dirty="0" err="1" smtClean="0"/>
              <a:t>JournalMap</a:t>
            </a:r>
            <a:r>
              <a:rPr lang="en-US" dirty="0" smtClean="0"/>
              <a:t> search in a list view. From the list you can select the articles you are interested in and export them as</a:t>
            </a:r>
            <a:r>
              <a:rPr lang="en-US" baseline="0" dirty="0" smtClean="0"/>
              <a:t> a PDF, a CSV spreadsheet, or an RIS file for importing into a citation manager app like EndNote or </a:t>
            </a:r>
            <a:r>
              <a:rPr lang="en-US" baseline="0" dirty="0" err="1" smtClean="0"/>
              <a:t>Mendeley</a:t>
            </a:r>
            <a:r>
              <a:rPr lang="en-US" baseline="0" dirty="0" smtClean="0"/>
              <a:t>. We’re currently working on exporters for ESRI </a:t>
            </a:r>
            <a:r>
              <a:rPr lang="en-US" baseline="0" dirty="0" err="1" smtClean="0"/>
              <a:t>Shapefiles</a:t>
            </a:r>
            <a:r>
              <a:rPr lang="en-US" baseline="0" dirty="0" smtClean="0"/>
              <a:t> and Google Earth KML.</a:t>
            </a:r>
            <a:endParaRPr lang="en-US" dirty="0"/>
          </a:p>
        </p:txBody>
      </p:sp>
      <p:sp>
        <p:nvSpPr>
          <p:cNvPr id="4" name="Slide Number Placeholder 3"/>
          <p:cNvSpPr>
            <a:spLocks noGrp="1"/>
          </p:cNvSpPr>
          <p:nvPr>
            <p:ph type="sldNum" sz="quarter" idx="10"/>
          </p:nvPr>
        </p:nvSpPr>
        <p:spPr/>
        <p:txBody>
          <a:bodyPr/>
          <a:lstStyle/>
          <a:p>
            <a:fld id="{9DD950AF-D438-184D-A4EA-AA98FC1AF595}" type="slidenum">
              <a:rPr lang="en-US" smtClean="0"/>
              <a:t>9</a:t>
            </a:fld>
            <a:endParaRPr lang="en-US"/>
          </a:p>
        </p:txBody>
      </p:sp>
    </p:spTree>
    <p:extLst>
      <p:ext uri="{BB962C8B-B14F-4D97-AF65-F5344CB8AC3E}">
        <p14:creationId xmlns:p14="http://schemas.microsoft.com/office/powerpoint/2010/main" val="770041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144B9CC-EE3C-5044-BD17-B46A54DBF813}" type="datetimeFigureOut">
              <a:rPr lang="en-US" smtClean="0"/>
              <a:t>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D26DE-8154-E849-9A7A-8D1557226846}" type="slidenum">
              <a:rPr lang="en-US" smtClean="0"/>
              <a:t>‹#›</a:t>
            </a:fld>
            <a:endParaRPr lang="en-US"/>
          </a:p>
        </p:txBody>
      </p:sp>
    </p:spTree>
    <p:extLst>
      <p:ext uri="{BB962C8B-B14F-4D97-AF65-F5344CB8AC3E}">
        <p14:creationId xmlns:p14="http://schemas.microsoft.com/office/powerpoint/2010/main" val="1990281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44B9CC-EE3C-5044-BD17-B46A54DBF813}" type="datetimeFigureOut">
              <a:rPr lang="en-US" smtClean="0"/>
              <a:t>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D26DE-8154-E849-9A7A-8D1557226846}" type="slidenum">
              <a:rPr lang="en-US" smtClean="0"/>
              <a:t>‹#›</a:t>
            </a:fld>
            <a:endParaRPr lang="en-US"/>
          </a:p>
        </p:txBody>
      </p:sp>
    </p:spTree>
    <p:extLst>
      <p:ext uri="{BB962C8B-B14F-4D97-AF65-F5344CB8AC3E}">
        <p14:creationId xmlns:p14="http://schemas.microsoft.com/office/powerpoint/2010/main" val="2493641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44B9CC-EE3C-5044-BD17-B46A54DBF813}" type="datetimeFigureOut">
              <a:rPr lang="en-US" smtClean="0"/>
              <a:t>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D26DE-8154-E849-9A7A-8D1557226846}" type="slidenum">
              <a:rPr lang="en-US" smtClean="0"/>
              <a:t>‹#›</a:t>
            </a:fld>
            <a:endParaRPr lang="en-US"/>
          </a:p>
        </p:txBody>
      </p:sp>
    </p:spTree>
    <p:extLst>
      <p:ext uri="{BB962C8B-B14F-4D97-AF65-F5344CB8AC3E}">
        <p14:creationId xmlns:p14="http://schemas.microsoft.com/office/powerpoint/2010/main" val="1677101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44B9CC-EE3C-5044-BD17-B46A54DBF813}" type="datetimeFigureOut">
              <a:rPr lang="en-US" smtClean="0"/>
              <a:t>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D26DE-8154-E849-9A7A-8D1557226846}" type="slidenum">
              <a:rPr lang="en-US" smtClean="0"/>
              <a:t>‹#›</a:t>
            </a:fld>
            <a:endParaRPr lang="en-US"/>
          </a:p>
        </p:txBody>
      </p:sp>
    </p:spTree>
    <p:extLst>
      <p:ext uri="{BB962C8B-B14F-4D97-AF65-F5344CB8AC3E}">
        <p14:creationId xmlns:p14="http://schemas.microsoft.com/office/powerpoint/2010/main" val="1510526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44B9CC-EE3C-5044-BD17-B46A54DBF813}" type="datetimeFigureOut">
              <a:rPr lang="en-US" smtClean="0"/>
              <a:t>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D26DE-8154-E849-9A7A-8D1557226846}" type="slidenum">
              <a:rPr lang="en-US" smtClean="0"/>
              <a:t>‹#›</a:t>
            </a:fld>
            <a:endParaRPr lang="en-US"/>
          </a:p>
        </p:txBody>
      </p:sp>
    </p:spTree>
    <p:extLst>
      <p:ext uri="{BB962C8B-B14F-4D97-AF65-F5344CB8AC3E}">
        <p14:creationId xmlns:p14="http://schemas.microsoft.com/office/powerpoint/2010/main" val="4148383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144B9CC-EE3C-5044-BD17-B46A54DBF813}" type="datetimeFigureOut">
              <a:rPr lang="en-US" smtClean="0"/>
              <a:t>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D26DE-8154-E849-9A7A-8D1557226846}" type="slidenum">
              <a:rPr lang="en-US" smtClean="0"/>
              <a:t>‹#›</a:t>
            </a:fld>
            <a:endParaRPr lang="en-US"/>
          </a:p>
        </p:txBody>
      </p:sp>
    </p:spTree>
    <p:extLst>
      <p:ext uri="{BB962C8B-B14F-4D97-AF65-F5344CB8AC3E}">
        <p14:creationId xmlns:p14="http://schemas.microsoft.com/office/powerpoint/2010/main" val="998669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144B9CC-EE3C-5044-BD17-B46A54DBF813}" type="datetimeFigureOut">
              <a:rPr lang="en-US" smtClean="0"/>
              <a:t>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D26DE-8154-E849-9A7A-8D1557226846}" type="slidenum">
              <a:rPr lang="en-US" smtClean="0"/>
              <a:t>‹#›</a:t>
            </a:fld>
            <a:endParaRPr lang="en-US"/>
          </a:p>
        </p:txBody>
      </p:sp>
    </p:spTree>
    <p:extLst>
      <p:ext uri="{BB962C8B-B14F-4D97-AF65-F5344CB8AC3E}">
        <p14:creationId xmlns:p14="http://schemas.microsoft.com/office/powerpoint/2010/main" val="456285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144B9CC-EE3C-5044-BD17-B46A54DBF813}" type="datetimeFigureOut">
              <a:rPr lang="en-US" smtClean="0"/>
              <a:t>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D26DE-8154-E849-9A7A-8D1557226846}" type="slidenum">
              <a:rPr lang="en-US" smtClean="0"/>
              <a:t>‹#›</a:t>
            </a:fld>
            <a:endParaRPr lang="en-US"/>
          </a:p>
        </p:txBody>
      </p:sp>
    </p:spTree>
    <p:extLst>
      <p:ext uri="{BB962C8B-B14F-4D97-AF65-F5344CB8AC3E}">
        <p14:creationId xmlns:p14="http://schemas.microsoft.com/office/powerpoint/2010/main" val="2381968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44B9CC-EE3C-5044-BD17-B46A54DBF813}" type="datetimeFigureOut">
              <a:rPr lang="en-US" smtClean="0"/>
              <a:t>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D26DE-8154-E849-9A7A-8D1557226846}" type="slidenum">
              <a:rPr lang="en-US" smtClean="0"/>
              <a:t>‹#›</a:t>
            </a:fld>
            <a:endParaRPr lang="en-US"/>
          </a:p>
        </p:txBody>
      </p:sp>
    </p:spTree>
    <p:extLst>
      <p:ext uri="{BB962C8B-B14F-4D97-AF65-F5344CB8AC3E}">
        <p14:creationId xmlns:p14="http://schemas.microsoft.com/office/powerpoint/2010/main" val="3143127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44B9CC-EE3C-5044-BD17-B46A54DBF813}" type="datetimeFigureOut">
              <a:rPr lang="en-US" smtClean="0"/>
              <a:t>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D26DE-8154-E849-9A7A-8D1557226846}" type="slidenum">
              <a:rPr lang="en-US" smtClean="0"/>
              <a:t>‹#›</a:t>
            </a:fld>
            <a:endParaRPr lang="en-US"/>
          </a:p>
        </p:txBody>
      </p:sp>
    </p:spTree>
    <p:extLst>
      <p:ext uri="{BB962C8B-B14F-4D97-AF65-F5344CB8AC3E}">
        <p14:creationId xmlns:p14="http://schemas.microsoft.com/office/powerpoint/2010/main" val="1523054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44B9CC-EE3C-5044-BD17-B46A54DBF813}" type="datetimeFigureOut">
              <a:rPr lang="en-US" smtClean="0"/>
              <a:t>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D26DE-8154-E849-9A7A-8D1557226846}" type="slidenum">
              <a:rPr lang="en-US" smtClean="0"/>
              <a:t>‹#›</a:t>
            </a:fld>
            <a:endParaRPr lang="en-US"/>
          </a:p>
        </p:txBody>
      </p:sp>
    </p:spTree>
    <p:extLst>
      <p:ext uri="{BB962C8B-B14F-4D97-AF65-F5344CB8AC3E}">
        <p14:creationId xmlns:p14="http://schemas.microsoft.com/office/powerpoint/2010/main" val="199618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44B9CC-EE3C-5044-BD17-B46A54DBF813}" type="datetimeFigureOut">
              <a:rPr lang="en-US" smtClean="0"/>
              <a:t>5/20/14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D26DE-8154-E849-9A7A-8D1557226846}" type="slidenum">
              <a:rPr lang="en-US" smtClean="0"/>
              <a:t>‹#›</a:t>
            </a:fld>
            <a:endParaRPr lang="en-US"/>
          </a:p>
        </p:txBody>
      </p:sp>
    </p:spTree>
    <p:extLst>
      <p:ext uri="{BB962C8B-B14F-4D97-AF65-F5344CB8AC3E}">
        <p14:creationId xmlns:p14="http://schemas.microsoft.com/office/powerpoint/2010/main" val="725314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4.tiff"/><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tiff"/></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eg"/><Relationship Id="rId5" Type="http://schemas.microsoft.com/office/2007/relationships/hdphoto" Target="../media/hdphoto1.wdp"/><Relationship Id="rId6" Type="http://schemas.openxmlformats.org/officeDocument/2006/relationships/image" Target="../media/image21.jpeg"/><Relationship Id="rId7"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4.tiff"/><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4.tif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4.tif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4497772"/>
            <a:ext cx="6400800" cy="1096936"/>
          </a:xfrm>
        </p:spPr>
        <p:txBody>
          <a:bodyPr>
            <a:normAutofit/>
          </a:bodyPr>
          <a:lstStyle/>
          <a:p>
            <a:pPr algn="l"/>
            <a:r>
              <a:rPr lang="en-US" sz="2800" dirty="0" smtClean="0"/>
              <a:t>Jason Karl, Ph.D.</a:t>
            </a:r>
          </a:p>
          <a:p>
            <a:pPr algn="l"/>
            <a:r>
              <a:rPr lang="en-US" sz="2800" dirty="0" smtClean="0"/>
              <a:t>USDA-ARS Jornada Experimental Range</a:t>
            </a:r>
            <a:endParaRPr lang="en-US" sz="2800" dirty="0"/>
          </a:p>
        </p:txBody>
      </p:sp>
      <p:pic>
        <p:nvPicPr>
          <p:cNvPr id="5" name="Picture 4" descr="JournalMap-logo-FINAL_tranparent.ti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3859" y="1169800"/>
            <a:ext cx="7864428" cy="2716302"/>
          </a:xfrm>
          <a:prstGeom prst="rect">
            <a:avLst/>
          </a:prstGeom>
        </p:spPr>
      </p:pic>
      <p:pic>
        <p:nvPicPr>
          <p:cNvPr id="6" name="Picture 5" descr="usda_ars_logo.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3772" y="5885990"/>
            <a:ext cx="1993291" cy="697184"/>
          </a:xfrm>
          <a:prstGeom prst="rect">
            <a:avLst/>
          </a:prstGeom>
        </p:spPr>
      </p:pic>
      <p:pic>
        <p:nvPicPr>
          <p:cNvPr id="7" name="Picture 6" descr="JER_logo-color.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31194" y="5691969"/>
            <a:ext cx="1527006" cy="972010"/>
          </a:xfrm>
          <a:prstGeom prst="rect">
            <a:avLst/>
          </a:prstGeom>
        </p:spPr>
      </p:pic>
      <p:sp>
        <p:nvSpPr>
          <p:cNvPr id="4" name="TextBox 3"/>
          <p:cNvSpPr txBox="1"/>
          <p:nvPr/>
        </p:nvSpPr>
        <p:spPr>
          <a:xfrm>
            <a:off x="2298748" y="3378463"/>
            <a:ext cx="4277708" cy="523220"/>
          </a:xfrm>
          <a:prstGeom prst="rect">
            <a:avLst/>
          </a:prstGeom>
          <a:noFill/>
        </p:spPr>
        <p:txBody>
          <a:bodyPr wrap="none" rtlCol="0">
            <a:spAutoFit/>
          </a:bodyPr>
          <a:lstStyle/>
          <a:p>
            <a:r>
              <a:rPr lang="en-US" sz="2800" dirty="0" smtClean="0"/>
              <a:t>http://</a:t>
            </a:r>
            <a:r>
              <a:rPr lang="en-US" sz="2800" dirty="0" err="1" smtClean="0"/>
              <a:t>www.journalmap.org</a:t>
            </a:r>
            <a:endParaRPr lang="en-US" sz="2800" dirty="0"/>
          </a:p>
        </p:txBody>
      </p:sp>
    </p:spTree>
    <p:extLst>
      <p:ext uri="{BB962C8B-B14F-4D97-AF65-F5344CB8AC3E}">
        <p14:creationId xmlns:p14="http://schemas.microsoft.com/office/powerpoint/2010/main" val="3742883410"/>
      </p:ext>
    </p:extLst>
  </p:cSld>
  <p:clrMapOvr>
    <a:masterClrMapping/>
  </p:clrMapOvr>
  <mc:AlternateContent xmlns:mc="http://schemas.openxmlformats.org/markup-compatibility/2006" xmlns:p14="http://schemas.microsoft.com/office/powerpoint/2010/main">
    <mc:Choice Requires="p14">
      <p:transition p14:dur="0" advTm="29980"/>
    </mc:Choice>
    <mc:Fallback xmlns="">
      <p:transition xmlns:p14="http://schemas.microsoft.com/office/powerpoint/2010/main" advTm="2998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llections_sage_grous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37545" y="1016000"/>
            <a:ext cx="3916641" cy="5715000"/>
          </a:xfrm>
          <a:prstGeom prst="rect">
            <a:avLst/>
          </a:prstGeom>
          <a:ln w="6350" cmpd="sng">
            <a:solidFill>
              <a:schemeClr val="tx1"/>
            </a:solidFill>
          </a:ln>
        </p:spPr>
      </p:pic>
      <p:sp>
        <p:nvSpPr>
          <p:cNvPr id="4" name="Title 3"/>
          <p:cNvSpPr>
            <a:spLocks noGrp="1"/>
          </p:cNvSpPr>
          <p:nvPr>
            <p:ph type="title"/>
          </p:nvPr>
        </p:nvSpPr>
        <p:spPr>
          <a:xfrm>
            <a:off x="288636" y="274638"/>
            <a:ext cx="4548909" cy="1143000"/>
          </a:xfrm>
        </p:spPr>
        <p:txBody>
          <a:bodyPr/>
          <a:lstStyle/>
          <a:p>
            <a:r>
              <a:rPr lang="en-US" dirty="0" smtClean="0"/>
              <a:t>Collections</a:t>
            </a:r>
            <a:endParaRPr lang="en-US" dirty="0"/>
          </a:p>
        </p:txBody>
      </p:sp>
      <p:sp>
        <p:nvSpPr>
          <p:cNvPr id="5" name="Content Placeholder 4"/>
          <p:cNvSpPr>
            <a:spLocks noGrp="1"/>
          </p:cNvSpPr>
          <p:nvPr>
            <p:ph sz="half" idx="1"/>
          </p:nvPr>
        </p:nvSpPr>
        <p:spPr>
          <a:xfrm>
            <a:off x="457199" y="1600200"/>
            <a:ext cx="4264891" cy="4525963"/>
          </a:xfrm>
        </p:spPr>
        <p:txBody>
          <a:bodyPr/>
          <a:lstStyle/>
          <a:p>
            <a:r>
              <a:rPr lang="en-US" dirty="0" smtClean="0"/>
              <a:t>Saved sets of </a:t>
            </a:r>
            <a:r>
              <a:rPr lang="en-US" dirty="0" err="1" smtClean="0"/>
              <a:t>JournalMap</a:t>
            </a:r>
            <a:r>
              <a:rPr lang="en-US" dirty="0" smtClean="0"/>
              <a:t> articles</a:t>
            </a:r>
          </a:p>
          <a:p>
            <a:r>
              <a:rPr lang="en-US" dirty="0" err="1" smtClean="0"/>
              <a:t>Georeferenced</a:t>
            </a:r>
            <a:r>
              <a:rPr lang="en-US" dirty="0" smtClean="0"/>
              <a:t> bibliographies</a:t>
            </a:r>
          </a:p>
          <a:p>
            <a:r>
              <a:rPr lang="en-US" dirty="0" smtClean="0"/>
              <a:t>Static URLs</a:t>
            </a:r>
          </a:p>
          <a:p>
            <a:endParaRPr lang="en-US" dirty="0"/>
          </a:p>
        </p:txBody>
      </p:sp>
      <p:pic>
        <p:nvPicPr>
          <p:cNvPr id="15" name="Picture 14" descr="JournalMap-logo-FINAL_tranparent.ti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97477" y="14313"/>
            <a:ext cx="3154163" cy="1089419"/>
          </a:xfrm>
          <a:prstGeom prst="rect">
            <a:avLst/>
          </a:prstGeom>
        </p:spPr>
      </p:pic>
    </p:spTree>
    <p:extLst>
      <p:ext uri="{BB962C8B-B14F-4D97-AF65-F5344CB8AC3E}">
        <p14:creationId xmlns:p14="http://schemas.microsoft.com/office/powerpoint/2010/main" val="1544780597"/>
      </p:ext>
    </p:extLst>
  </p:cSld>
  <p:clrMapOvr>
    <a:masterClrMapping/>
  </p:clrMapOvr>
  <mc:AlternateContent xmlns:mc="http://schemas.openxmlformats.org/markup-compatibility/2006" xmlns:p14="http://schemas.microsoft.com/office/powerpoint/2010/main">
    <mc:Choice Requires="p14">
      <p:transition p14:dur="0" advTm="66791"/>
    </mc:Choice>
    <mc:Fallback xmlns="">
      <p:transition xmlns:p14="http://schemas.microsoft.com/office/powerpoint/2010/main" advTm="66791"/>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612180" cy="925171"/>
          </a:xfrm>
        </p:spPr>
        <p:txBody>
          <a:bodyPr/>
          <a:lstStyle/>
          <a:p>
            <a:r>
              <a:rPr lang="en-US" dirty="0" err="1" smtClean="0"/>
              <a:t>JournalMap</a:t>
            </a:r>
            <a:r>
              <a:rPr lang="en-US" dirty="0" smtClean="0"/>
              <a:t> System</a:t>
            </a:r>
            <a:endParaRPr lang="en-US" dirty="0"/>
          </a:p>
        </p:txBody>
      </p:sp>
      <p:sp>
        <p:nvSpPr>
          <p:cNvPr id="5" name="Magnetic Disk 4"/>
          <p:cNvSpPr/>
          <p:nvPr/>
        </p:nvSpPr>
        <p:spPr>
          <a:xfrm>
            <a:off x="5150013" y="3099364"/>
            <a:ext cx="1472545" cy="1558194"/>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t>JournalMap</a:t>
            </a:r>
            <a:r>
              <a:rPr lang="en-US" dirty="0" smtClean="0"/>
              <a:t> Database</a:t>
            </a:r>
            <a:endParaRPr lang="en-US" dirty="0"/>
          </a:p>
        </p:txBody>
      </p:sp>
      <p:sp>
        <p:nvSpPr>
          <p:cNvPr id="6" name="Multidocument 5"/>
          <p:cNvSpPr/>
          <p:nvPr/>
        </p:nvSpPr>
        <p:spPr>
          <a:xfrm>
            <a:off x="752326" y="1789475"/>
            <a:ext cx="1437014" cy="991901"/>
          </a:xfrm>
          <a:prstGeom prst="flowChartMultidocument">
            <a:avLst/>
          </a:prstGeom>
          <a:ln/>
        </p:spPr>
        <p:style>
          <a:lnRef idx="1">
            <a:schemeClr val="accent1"/>
          </a:lnRef>
          <a:fillRef idx="3">
            <a:schemeClr val="accent1"/>
          </a:fillRef>
          <a:effectRef idx="2">
            <a:schemeClr val="accent1"/>
          </a:effectRef>
          <a:fontRef idx="minor">
            <a:schemeClr val="lt1"/>
          </a:fontRef>
        </p:style>
        <p:txBody>
          <a:bodyPr/>
          <a:lstStyle/>
          <a:p>
            <a:r>
              <a:rPr lang="en-US" dirty="0" smtClean="0"/>
              <a:t>XML Batch Import</a:t>
            </a:r>
            <a:endParaRPr lang="en-US" dirty="0"/>
          </a:p>
        </p:txBody>
      </p:sp>
      <p:sp>
        <p:nvSpPr>
          <p:cNvPr id="8" name="Document 7"/>
          <p:cNvSpPr/>
          <p:nvPr/>
        </p:nvSpPr>
        <p:spPr>
          <a:xfrm>
            <a:off x="752326" y="3232247"/>
            <a:ext cx="1351310" cy="1035762"/>
          </a:xfrm>
          <a:prstGeom prst="flowChartDocument">
            <a:avLst/>
          </a:prstGeom>
          <a:ln/>
        </p:spPr>
        <p:style>
          <a:lnRef idx="1">
            <a:schemeClr val="accent1"/>
          </a:lnRef>
          <a:fillRef idx="3">
            <a:schemeClr val="accent1"/>
          </a:fillRef>
          <a:effectRef idx="2">
            <a:schemeClr val="accent1"/>
          </a:effectRef>
          <a:fontRef idx="minor">
            <a:schemeClr val="lt1"/>
          </a:fontRef>
        </p:style>
        <p:txBody>
          <a:bodyPr/>
          <a:lstStyle/>
          <a:p>
            <a:r>
              <a:rPr lang="en-US" dirty="0" smtClean="0"/>
              <a:t>Spreadsheet Import</a:t>
            </a:r>
            <a:endParaRPr lang="en-US" dirty="0"/>
          </a:p>
        </p:txBody>
      </p:sp>
      <p:sp>
        <p:nvSpPr>
          <p:cNvPr id="9" name="Process 8"/>
          <p:cNvSpPr/>
          <p:nvPr/>
        </p:nvSpPr>
        <p:spPr>
          <a:xfrm>
            <a:off x="752326" y="4773417"/>
            <a:ext cx="1351310" cy="1023063"/>
          </a:xfrm>
          <a:prstGeom prst="flowChartProcess">
            <a:avLst/>
          </a:prstGeom>
          <a:ln/>
        </p:spPr>
        <p:style>
          <a:lnRef idx="1">
            <a:schemeClr val="accent1"/>
          </a:lnRef>
          <a:fillRef idx="3">
            <a:schemeClr val="accent1"/>
          </a:fillRef>
          <a:effectRef idx="2">
            <a:schemeClr val="accent1"/>
          </a:effectRef>
          <a:fontRef idx="minor">
            <a:schemeClr val="lt1"/>
          </a:fontRef>
        </p:style>
        <p:txBody>
          <a:bodyPr/>
          <a:lstStyle/>
          <a:p>
            <a:r>
              <a:rPr lang="en-US" dirty="0" smtClean="0"/>
              <a:t>Website Article Submission</a:t>
            </a:r>
            <a:endParaRPr lang="en-US" dirty="0"/>
          </a:p>
        </p:txBody>
      </p:sp>
      <p:sp>
        <p:nvSpPr>
          <p:cNvPr id="11" name="Alternate Process 10"/>
          <p:cNvSpPr/>
          <p:nvPr/>
        </p:nvSpPr>
        <p:spPr>
          <a:xfrm>
            <a:off x="7090034" y="2251589"/>
            <a:ext cx="1782739" cy="903753"/>
          </a:xfrm>
          <a:prstGeom prst="flowChartAlternateProcess">
            <a:avLst/>
          </a:prstGeom>
          <a:ln/>
        </p:spPr>
        <p:style>
          <a:lnRef idx="2">
            <a:schemeClr val="accent6">
              <a:shade val="50000"/>
            </a:schemeClr>
          </a:lnRef>
          <a:fillRef idx="1">
            <a:schemeClr val="accent6"/>
          </a:fillRef>
          <a:effectRef idx="0">
            <a:schemeClr val="accent6"/>
          </a:effectRef>
          <a:fontRef idx="minor">
            <a:schemeClr val="lt1"/>
          </a:fontRef>
        </p:style>
        <p:txBody>
          <a:bodyPr/>
          <a:lstStyle/>
          <a:p>
            <a:r>
              <a:rPr lang="en-US" dirty="0" err="1" smtClean="0"/>
              <a:t>JournalMap.org</a:t>
            </a:r>
            <a:r>
              <a:rPr lang="en-US" dirty="0" smtClean="0"/>
              <a:t> Website</a:t>
            </a:r>
            <a:endParaRPr lang="en-US" dirty="0"/>
          </a:p>
        </p:txBody>
      </p:sp>
      <p:sp>
        <p:nvSpPr>
          <p:cNvPr id="12" name="Alternate Process 11"/>
          <p:cNvSpPr/>
          <p:nvPr/>
        </p:nvSpPr>
        <p:spPr>
          <a:xfrm>
            <a:off x="7283103" y="3719175"/>
            <a:ext cx="1175022" cy="822960"/>
          </a:xfrm>
          <a:prstGeom prst="flowChartAlternateProcess">
            <a:avLst/>
          </a:prstGeom>
          <a:ln/>
        </p:spPr>
        <p:style>
          <a:lnRef idx="2">
            <a:schemeClr val="accent6">
              <a:shade val="50000"/>
            </a:schemeClr>
          </a:lnRef>
          <a:fillRef idx="1">
            <a:schemeClr val="accent6"/>
          </a:fillRef>
          <a:effectRef idx="0">
            <a:schemeClr val="accent6"/>
          </a:effectRef>
          <a:fontRef idx="minor">
            <a:schemeClr val="lt1"/>
          </a:fontRef>
        </p:style>
        <p:txBody>
          <a:bodyPr/>
          <a:lstStyle/>
          <a:p>
            <a:r>
              <a:rPr lang="en-US" dirty="0" smtClean="0"/>
              <a:t>Data Exports</a:t>
            </a:r>
            <a:endParaRPr lang="en-US" dirty="0"/>
          </a:p>
        </p:txBody>
      </p:sp>
      <p:sp>
        <p:nvSpPr>
          <p:cNvPr id="13" name="Alternate Process 12"/>
          <p:cNvSpPr/>
          <p:nvPr/>
        </p:nvSpPr>
        <p:spPr>
          <a:xfrm>
            <a:off x="7174025" y="5190227"/>
            <a:ext cx="1410471" cy="822960"/>
          </a:xfrm>
          <a:prstGeom prst="flowChartAlternateProcess">
            <a:avLst/>
          </a:prstGeom>
          <a:ln/>
        </p:spPr>
        <p:style>
          <a:lnRef idx="2">
            <a:schemeClr val="accent6">
              <a:shade val="50000"/>
            </a:schemeClr>
          </a:lnRef>
          <a:fillRef idx="1">
            <a:schemeClr val="accent6"/>
          </a:fillRef>
          <a:effectRef idx="0">
            <a:schemeClr val="accent6"/>
          </a:effectRef>
          <a:fontRef idx="minor">
            <a:schemeClr val="lt1"/>
          </a:fontRef>
        </p:style>
        <p:txBody>
          <a:bodyPr/>
          <a:lstStyle/>
          <a:p>
            <a:r>
              <a:rPr lang="en-US" dirty="0" smtClean="0"/>
              <a:t>Online Data Services</a:t>
            </a:r>
            <a:endParaRPr lang="en-US" dirty="0"/>
          </a:p>
        </p:txBody>
      </p:sp>
      <p:sp>
        <p:nvSpPr>
          <p:cNvPr id="14" name="Connector 13"/>
          <p:cNvSpPr/>
          <p:nvPr/>
        </p:nvSpPr>
        <p:spPr>
          <a:xfrm>
            <a:off x="3034690" y="3303370"/>
            <a:ext cx="1441380" cy="1153064"/>
          </a:xfrm>
          <a:prstGeom prst="flowChartConnector">
            <a:avLst/>
          </a:prstGeom>
          <a:ln/>
        </p:spPr>
        <p:style>
          <a:lnRef idx="2">
            <a:schemeClr val="accent4">
              <a:shade val="50000"/>
            </a:schemeClr>
          </a:lnRef>
          <a:fillRef idx="1">
            <a:schemeClr val="accent4"/>
          </a:fillRef>
          <a:effectRef idx="0">
            <a:schemeClr val="accent4"/>
          </a:effectRef>
          <a:fontRef idx="minor">
            <a:schemeClr val="lt1"/>
          </a:fontRef>
        </p:style>
        <p:txBody>
          <a:bodyPr/>
          <a:lstStyle/>
          <a:p>
            <a:r>
              <a:rPr lang="en-US" dirty="0" smtClean="0"/>
              <a:t>Review/Approval</a:t>
            </a:r>
            <a:endParaRPr lang="en-US" dirty="0"/>
          </a:p>
        </p:txBody>
      </p:sp>
      <p:cxnSp>
        <p:nvCxnSpPr>
          <p:cNvPr id="16" name="Straight Arrow Connector 15"/>
          <p:cNvCxnSpPr>
            <a:stCxn id="6" idx="3"/>
            <a:endCxn id="14" idx="1"/>
          </p:cNvCxnSpPr>
          <p:nvPr/>
        </p:nvCxnSpPr>
        <p:spPr>
          <a:xfrm>
            <a:off x="2189340" y="2285426"/>
            <a:ext cx="1056435" cy="11868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8" idx="3"/>
            <a:endCxn id="14" idx="2"/>
          </p:cNvCxnSpPr>
          <p:nvPr/>
        </p:nvCxnSpPr>
        <p:spPr>
          <a:xfrm>
            <a:off x="2103636" y="3750128"/>
            <a:ext cx="931054" cy="1297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9" idx="3"/>
            <a:endCxn id="14" idx="3"/>
          </p:cNvCxnSpPr>
          <p:nvPr/>
        </p:nvCxnSpPr>
        <p:spPr>
          <a:xfrm flipV="1">
            <a:off x="2103636" y="4287572"/>
            <a:ext cx="1142139" cy="9973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4" idx="6"/>
            <a:endCxn id="5" idx="2"/>
          </p:cNvCxnSpPr>
          <p:nvPr/>
        </p:nvCxnSpPr>
        <p:spPr>
          <a:xfrm flipV="1">
            <a:off x="4476070" y="3878461"/>
            <a:ext cx="673943" cy="14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5" idx="4"/>
            <a:endCxn id="11" idx="1"/>
          </p:cNvCxnSpPr>
          <p:nvPr/>
        </p:nvCxnSpPr>
        <p:spPr>
          <a:xfrm flipV="1">
            <a:off x="6622558" y="2703466"/>
            <a:ext cx="467476" cy="11749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5" idx="4"/>
            <a:endCxn id="12" idx="1"/>
          </p:cNvCxnSpPr>
          <p:nvPr/>
        </p:nvCxnSpPr>
        <p:spPr>
          <a:xfrm>
            <a:off x="6622558" y="3878461"/>
            <a:ext cx="660545" cy="2521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5" idx="4"/>
            <a:endCxn id="13" idx="1"/>
          </p:cNvCxnSpPr>
          <p:nvPr/>
        </p:nvCxnSpPr>
        <p:spPr>
          <a:xfrm>
            <a:off x="6622558" y="3878461"/>
            <a:ext cx="551467" cy="17232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9" name="Picture 28" descr="JournalMap-logo-FINAL_tranparent.t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97477" y="14313"/>
            <a:ext cx="3154163" cy="1089419"/>
          </a:xfrm>
          <a:prstGeom prst="rect">
            <a:avLst/>
          </a:prstGeom>
        </p:spPr>
      </p:pic>
      <p:sp>
        <p:nvSpPr>
          <p:cNvPr id="30" name="TextBox 29"/>
          <p:cNvSpPr txBox="1"/>
          <p:nvPr/>
        </p:nvSpPr>
        <p:spPr>
          <a:xfrm>
            <a:off x="2452256" y="1789475"/>
            <a:ext cx="3659976" cy="646331"/>
          </a:xfrm>
          <a:prstGeom prst="rect">
            <a:avLst/>
          </a:prstGeom>
          <a:noFill/>
        </p:spPr>
        <p:txBody>
          <a:bodyPr wrap="none" rtlCol="0">
            <a:spAutoFit/>
          </a:bodyPr>
          <a:lstStyle/>
          <a:p>
            <a:pPr marL="285750" indent="-285750">
              <a:buFont typeface="Arial"/>
              <a:buChar char="•"/>
            </a:pPr>
            <a:r>
              <a:rPr lang="en-US" dirty="0" smtClean="0"/>
              <a:t>Automated citation info capture</a:t>
            </a:r>
          </a:p>
          <a:p>
            <a:pPr marL="285750" indent="-285750">
              <a:buFont typeface="Arial"/>
              <a:buChar char="•"/>
            </a:pPr>
            <a:r>
              <a:rPr lang="en-US" dirty="0" smtClean="0"/>
              <a:t>Coordinate recognition/extraction</a:t>
            </a:r>
            <a:endParaRPr lang="en-US" dirty="0"/>
          </a:p>
        </p:txBody>
      </p:sp>
      <p:sp>
        <p:nvSpPr>
          <p:cNvPr id="31" name="TextBox 30"/>
          <p:cNvSpPr txBox="1"/>
          <p:nvPr/>
        </p:nvSpPr>
        <p:spPr>
          <a:xfrm>
            <a:off x="2237501" y="5176250"/>
            <a:ext cx="4121641" cy="923330"/>
          </a:xfrm>
          <a:prstGeom prst="rect">
            <a:avLst/>
          </a:prstGeom>
          <a:noFill/>
        </p:spPr>
        <p:txBody>
          <a:bodyPr wrap="none" rtlCol="0">
            <a:spAutoFit/>
          </a:bodyPr>
          <a:lstStyle/>
          <a:p>
            <a:pPr marL="285750" indent="-285750">
              <a:buFont typeface="Arial"/>
              <a:buChar char="•"/>
            </a:pPr>
            <a:r>
              <a:rPr lang="en-US" dirty="0" smtClean="0"/>
              <a:t>Semi-automated citation info capture</a:t>
            </a:r>
          </a:p>
          <a:p>
            <a:pPr marL="285750" indent="-285750">
              <a:buFont typeface="Arial"/>
              <a:buChar char="•"/>
            </a:pPr>
            <a:r>
              <a:rPr lang="en-US" dirty="0" smtClean="0"/>
              <a:t>Coordinate recognition/extraction</a:t>
            </a:r>
          </a:p>
          <a:p>
            <a:pPr marL="285750" indent="-285750">
              <a:buFont typeface="Arial"/>
              <a:buChar char="•"/>
            </a:pPr>
            <a:r>
              <a:rPr lang="en-US" dirty="0" smtClean="0"/>
              <a:t>Simple place name recognition</a:t>
            </a:r>
            <a:endParaRPr lang="en-US" dirty="0"/>
          </a:p>
        </p:txBody>
      </p:sp>
    </p:spTree>
    <p:extLst>
      <p:ext uri="{BB962C8B-B14F-4D97-AF65-F5344CB8AC3E}">
        <p14:creationId xmlns:p14="http://schemas.microsoft.com/office/powerpoint/2010/main" val="1183173390"/>
      </p:ext>
    </p:extLst>
  </p:cSld>
  <p:clrMapOvr>
    <a:masterClrMapping/>
  </p:clrMapOvr>
  <mc:AlternateContent xmlns:mc="http://schemas.openxmlformats.org/markup-compatibility/2006" xmlns:p14="http://schemas.microsoft.com/office/powerpoint/2010/main">
    <mc:Choice Requires="p14">
      <p:transition spd="slow" p14:dur="2000" advTm="69602"/>
    </mc:Choice>
    <mc:Fallback xmlns="">
      <p:transition xmlns:p14="http://schemas.microsoft.com/office/powerpoint/2010/main" spd="slow" advTm="69602"/>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625004" cy="818773"/>
          </a:xfrm>
        </p:spPr>
        <p:txBody>
          <a:bodyPr/>
          <a:lstStyle/>
          <a:p>
            <a:r>
              <a:rPr lang="en-US" dirty="0" err="1" smtClean="0"/>
              <a:t>JournalMap</a:t>
            </a:r>
            <a:r>
              <a:rPr lang="en-US" dirty="0" smtClean="0"/>
              <a:t> Data Entry</a:t>
            </a:r>
            <a:endParaRPr lang="en-US" dirty="0"/>
          </a:p>
        </p:txBody>
      </p:sp>
      <p:sp>
        <p:nvSpPr>
          <p:cNvPr id="3" name="Content Placeholder 2"/>
          <p:cNvSpPr>
            <a:spLocks noGrp="1"/>
          </p:cNvSpPr>
          <p:nvPr>
            <p:ph idx="1"/>
          </p:nvPr>
        </p:nvSpPr>
        <p:spPr>
          <a:xfrm>
            <a:off x="457200" y="1223817"/>
            <a:ext cx="3916109" cy="5518727"/>
          </a:xfrm>
        </p:spPr>
        <p:txBody>
          <a:bodyPr>
            <a:normAutofit/>
          </a:bodyPr>
          <a:lstStyle/>
          <a:p>
            <a:r>
              <a:rPr lang="en-US" dirty="0" smtClean="0"/>
              <a:t>Web-based system for entering articles</a:t>
            </a:r>
          </a:p>
          <a:p>
            <a:r>
              <a:rPr lang="en-US" dirty="0" smtClean="0"/>
              <a:t>Automated lookup of citation info for journal articles</a:t>
            </a:r>
          </a:p>
          <a:p>
            <a:r>
              <a:rPr lang="en-US" dirty="0" smtClean="0"/>
              <a:t>Batch/Bulk data uploads possible</a:t>
            </a:r>
          </a:p>
          <a:p>
            <a:pPr lvl="1"/>
            <a:r>
              <a:rPr lang="en-US" dirty="0" smtClean="0"/>
              <a:t>CSV, XML formats</a:t>
            </a:r>
          </a:p>
          <a:p>
            <a:pPr lvl="1"/>
            <a:r>
              <a:rPr lang="en-US" dirty="0" smtClean="0"/>
              <a:t>Endnote, </a:t>
            </a:r>
            <a:r>
              <a:rPr lang="en-US" dirty="0" err="1" smtClean="0"/>
              <a:t>Shapefile</a:t>
            </a:r>
            <a:r>
              <a:rPr lang="en-US" dirty="0" smtClean="0"/>
              <a:t> (pending)</a:t>
            </a:r>
            <a:endParaRPr lang="en-US" dirty="0"/>
          </a:p>
        </p:txBody>
      </p:sp>
      <p:pic>
        <p:nvPicPr>
          <p:cNvPr id="4" name="Picture 3" descr="JournalMap-logo-FINAL_tranparent.t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2204" y="80817"/>
            <a:ext cx="3154163" cy="1089419"/>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43169" y="1223817"/>
            <a:ext cx="4608471" cy="5518727"/>
          </a:xfrm>
          <a:prstGeom prst="rect">
            <a:avLst/>
          </a:prstGeom>
          <a:ln w="6350" cmpd="sng">
            <a:solidFill>
              <a:srgbClr val="000000"/>
            </a:solidFill>
          </a:ln>
        </p:spPr>
      </p:pic>
    </p:spTree>
    <p:extLst>
      <p:ext uri="{BB962C8B-B14F-4D97-AF65-F5344CB8AC3E}">
        <p14:creationId xmlns:p14="http://schemas.microsoft.com/office/powerpoint/2010/main" val="3330444236"/>
      </p:ext>
    </p:extLst>
  </p:cSld>
  <p:clrMapOvr>
    <a:masterClrMapping/>
  </p:clrMapOvr>
  <mc:AlternateContent xmlns:mc="http://schemas.openxmlformats.org/markup-compatibility/2006" xmlns:p14="http://schemas.microsoft.com/office/powerpoint/2010/main">
    <mc:Choice Requires="p14">
      <p:transition spd="slow" p14:dur="2000" advTm="64662"/>
    </mc:Choice>
    <mc:Fallback xmlns="">
      <p:transition xmlns:p14="http://schemas.microsoft.com/office/powerpoint/2010/main" spd="slow" advTm="64662"/>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732714" cy="701021"/>
          </a:xfrm>
        </p:spPr>
        <p:txBody>
          <a:bodyPr>
            <a:normAutofit fontScale="90000"/>
          </a:bodyPr>
          <a:lstStyle/>
          <a:p>
            <a:r>
              <a:rPr lang="en-US" dirty="0" err="1" smtClean="0"/>
              <a:t>JournalMap</a:t>
            </a:r>
            <a:r>
              <a:rPr lang="en-US" dirty="0" smtClean="0"/>
              <a:t> Data Entry</a:t>
            </a:r>
            <a:endParaRPr lang="en-US" dirty="0"/>
          </a:p>
        </p:txBody>
      </p:sp>
      <p:sp>
        <p:nvSpPr>
          <p:cNvPr id="3" name="Content Placeholder 2"/>
          <p:cNvSpPr>
            <a:spLocks noGrp="1"/>
          </p:cNvSpPr>
          <p:nvPr>
            <p:ph idx="1"/>
          </p:nvPr>
        </p:nvSpPr>
        <p:spPr>
          <a:xfrm>
            <a:off x="457200" y="1103732"/>
            <a:ext cx="3731084" cy="5530273"/>
          </a:xfrm>
        </p:spPr>
        <p:txBody>
          <a:bodyPr>
            <a:normAutofit fontScale="85000" lnSpcReduction="10000"/>
          </a:bodyPr>
          <a:lstStyle/>
          <a:p>
            <a:r>
              <a:rPr lang="en-US" dirty="0" smtClean="0"/>
              <a:t>Locations mapped from article text</a:t>
            </a:r>
          </a:p>
          <a:p>
            <a:r>
              <a:rPr lang="en-US" dirty="0" smtClean="0"/>
              <a:t>Can have many locations for an article</a:t>
            </a:r>
          </a:p>
          <a:p>
            <a:r>
              <a:rPr lang="en-US" dirty="0" smtClean="0"/>
              <a:t>Place name lookup</a:t>
            </a:r>
          </a:p>
          <a:p>
            <a:r>
              <a:rPr lang="en-US" dirty="0" smtClean="0"/>
              <a:t>Automated recognition/parsing of coordinates</a:t>
            </a:r>
          </a:p>
          <a:p>
            <a:r>
              <a:rPr lang="en-US" dirty="0" smtClean="0"/>
              <a:t>Manual </a:t>
            </a:r>
            <a:r>
              <a:rPr lang="en-US" dirty="0" err="1" smtClean="0"/>
              <a:t>geotagging</a:t>
            </a:r>
            <a:endParaRPr lang="en-US" dirty="0" smtClean="0"/>
          </a:p>
          <a:p>
            <a:r>
              <a:rPr lang="en-US" dirty="0" smtClean="0"/>
              <a:t>Currently only points</a:t>
            </a:r>
          </a:p>
          <a:p>
            <a:pPr lvl="1"/>
            <a:r>
              <a:rPr lang="en-US" dirty="0" smtClean="0"/>
              <a:t>Lines, polygons pending</a:t>
            </a:r>
            <a:endParaRPr lang="en-US" dirty="0"/>
          </a:p>
        </p:txBody>
      </p:sp>
      <p:pic>
        <p:nvPicPr>
          <p:cNvPr id="7" name="Picture 6" descr="JournalMap-logo-FINAL_tranparent.t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97477" y="14313"/>
            <a:ext cx="3154163" cy="1089419"/>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97286" y="1103732"/>
            <a:ext cx="4754354" cy="5530273"/>
          </a:xfrm>
          <a:prstGeom prst="rect">
            <a:avLst/>
          </a:prstGeom>
          <a:ln>
            <a:solidFill>
              <a:srgbClr val="000000"/>
            </a:solidFill>
          </a:ln>
        </p:spPr>
      </p:pic>
    </p:spTree>
    <p:extLst>
      <p:ext uri="{BB962C8B-B14F-4D97-AF65-F5344CB8AC3E}">
        <p14:creationId xmlns:p14="http://schemas.microsoft.com/office/powerpoint/2010/main" val="1296575025"/>
      </p:ext>
    </p:extLst>
  </p:cSld>
  <p:clrMapOvr>
    <a:masterClrMapping/>
  </p:clrMapOvr>
  <mc:AlternateContent xmlns:mc="http://schemas.openxmlformats.org/markup-compatibility/2006" xmlns:p14="http://schemas.microsoft.com/office/powerpoint/2010/main">
    <mc:Choice Requires="p14">
      <p:transition spd="slow" p14:dur="2000" advTm="65901"/>
    </mc:Choice>
    <mc:Fallback xmlns="">
      <p:transition xmlns:p14="http://schemas.microsoft.com/office/powerpoint/2010/main" spd="slow" advTm="65901"/>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ge_grouse_time_series.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9513" y="2400778"/>
            <a:ext cx="8227287" cy="4099746"/>
          </a:xfrm>
          <a:prstGeom prst="rect">
            <a:avLst/>
          </a:prstGeom>
        </p:spPr>
      </p:pic>
      <p:sp>
        <p:nvSpPr>
          <p:cNvPr id="3" name="Title 2"/>
          <p:cNvSpPr>
            <a:spLocks noGrp="1"/>
          </p:cNvSpPr>
          <p:nvPr>
            <p:ph type="title"/>
          </p:nvPr>
        </p:nvSpPr>
        <p:spPr>
          <a:xfrm>
            <a:off x="137612" y="60200"/>
            <a:ext cx="6287788" cy="1143000"/>
          </a:xfrm>
        </p:spPr>
        <p:txBody>
          <a:bodyPr/>
          <a:lstStyle/>
          <a:p>
            <a:r>
              <a:rPr lang="en-US" dirty="0" err="1" smtClean="0"/>
              <a:t>JournalMap</a:t>
            </a:r>
            <a:r>
              <a:rPr lang="en-US" dirty="0" smtClean="0"/>
              <a:t> Applications</a:t>
            </a:r>
            <a:endParaRPr lang="en-US" dirty="0"/>
          </a:p>
        </p:txBody>
      </p:sp>
      <p:sp>
        <p:nvSpPr>
          <p:cNvPr id="4" name="Content Placeholder 3"/>
          <p:cNvSpPr>
            <a:spLocks noGrp="1"/>
          </p:cNvSpPr>
          <p:nvPr>
            <p:ph idx="1"/>
          </p:nvPr>
        </p:nvSpPr>
        <p:spPr>
          <a:xfrm>
            <a:off x="457200" y="1170236"/>
            <a:ext cx="8229600" cy="4525963"/>
          </a:xfrm>
        </p:spPr>
        <p:txBody>
          <a:bodyPr>
            <a:normAutofit/>
          </a:bodyPr>
          <a:lstStyle/>
          <a:p>
            <a:r>
              <a:rPr lang="en-US" sz="2800" dirty="0" smtClean="0"/>
              <a:t>Distribution of knowledge for topics</a:t>
            </a:r>
          </a:p>
          <a:p>
            <a:r>
              <a:rPr lang="en-US" sz="2800" dirty="0" smtClean="0"/>
              <a:t>Knowledge hot/cold spots over time</a:t>
            </a:r>
            <a:endParaRPr lang="en-US" sz="2800" dirty="0"/>
          </a:p>
        </p:txBody>
      </p:sp>
      <p:pic>
        <p:nvPicPr>
          <p:cNvPr id="9" name="Picture 8" descr="JournalMap-logo-FINAL_tranparent.ti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82204" y="80817"/>
            <a:ext cx="3154163" cy="1089419"/>
          </a:xfrm>
          <a:prstGeom prst="rect">
            <a:avLst/>
          </a:prstGeom>
        </p:spPr>
      </p:pic>
    </p:spTree>
    <p:extLst>
      <p:ext uri="{BB962C8B-B14F-4D97-AF65-F5344CB8AC3E}">
        <p14:creationId xmlns:p14="http://schemas.microsoft.com/office/powerpoint/2010/main" val="2246039972"/>
      </p:ext>
    </p:extLst>
  </p:cSld>
  <p:clrMapOvr>
    <a:masterClrMapping/>
  </p:clrMapOvr>
  <mc:AlternateContent xmlns:mc="http://schemas.openxmlformats.org/markup-compatibility/2006" xmlns:p14="http://schemas.microsoft.com/office/powerpoint/2010/main">
    <mc:Choice Requires="p14">
      <p:transition p14:dur="0" advTm="51451"/>
    </mc:Choice>
    <mc:Fallback xmlns="">
      <p:transition xmlns:p14="http://schemas.microsoft.com/office/powerpoint/2010/main" advTm="51451"/>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86315" y="2514724"/>
            <a:ext cx="7159536" cy="4138955"/>
          </a:xfrm>
          <a:prstGeom prst="rect">
            <a:avLst/>
          </a:prstGeom>
        </p:spPr>
      </p:pic>
      <p:sp>
        <p:nvSpPr>
          <p:cNvPr id="23" name="Rounded Rectangular Callout 22"/>
          <p:cNvSpPr/>
          <p:nvPr/>
        </p:nvSpPr>
        <p:spPr>
          <a:xfrm>
            <a:off x="5352398" y="2756987"/>
            <a:ext cx="2540041" cy="1983175"/>
          </a:xfrm>
          <a:prstGeom prst="wedgeRoundRectCallout">
            <a:avLst>
              <a:gd name="adj1" fmla="val 37244"/>
              <a:gd name="adj2" fmla="val 63978"/>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Content Placeholder 3"/>
          <p:cNvPicPr/>
          <p:nvPr/>
        </p:nvPicPr>
        <p:blipFill>
          <a:blip r:embed="rId4" cstate="screen">
            <a:extLst>
              <a:ext uri="{BEBA8EAE-BF5A-486C-A8C5-ECC9F3942E4B}">
                <a14:imgProps xmlns:a14="http://schemas.microsoft.com/office/drawing/2010/main">
                  <a14:imgLayer r:embed="rId5">
                    <a14:imgEffect>
                      <a14:brightnessContrast bright="3000" contrast="26000"/>
                    </a14:imgEffect>
                  </a14:imgLayer>
                </a14:imgProps>
              </a:ext>
              <a:ext uri="{28A0092B-C50C-407E-A947-70E740481C1C}">
                <a14:useLocalDpi xmlns:a14="http://schemas.microsoft.com/office/drawing/2010/main"/>
              </a:ext>
            </a:extLst>
          </a:blip>
          <a:srcRect/>
          <a:stretch>
            <a:fillRect/>
          </a:stretch>
        </p:blipFill>
        <p:spPr>
          <a:xfrm>
            <a:off x="5500948" y="2920835"/>
            <a:ext cx="2266950" cy="1699895"/>
          </a:xfrm>
          <a:prstGeom prst="rect">
            <a:avLst/>
          </a:prstGeom>
          <a:ln w="9525" cap="sq" cmpd="sng">
            <a:solidFill>
              <a:srgbClr val="000000"/>
            </a:solidFill>
            <a:prstDash val="solid"/>
            <a:miter lim="800000"/>
          </a:ln>
          <a:effectLst>
            <a:outerShdw blurRad="50800" dist="38100" dir="2700000" algn="tl" rotWithShape="0">
              <a:srgbClr val="000000">
                <a:alpha val="43000"/>
              </a:srgbClr>
            </a:outerShdw>
          </a:effectLst>
        </p:spPr>
      </p:pic>
      <p:sp>
        <p:nvSpPr>
          <p:cNvPr id="25" name="Rounded Rectangular Callout 24"/>
          <p:cNvSpPr/>
          <p:nvPr/>
        </p:nvSpPr>
        <p:spPr>
          <a:xfrm>
            <a:off x="981571" y="4208708"/>
            <a:ext cx="2540041" cy="1983175"/>
          </a:xfrm>
          <a:prstGeom prst="wedgeRoundRectCallout">
            <a:avLst>
              <a:gd name="adj1" fmla="val -3910"/>
              <a:gd name="adj2" fmla="val -72967"/>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descr="C:\Users\jherrick\Pictures\Soil Profiles Structure &amp; Micromorphology\JER soil profiles\G Ibpe-NPP.JPG"/>
          <p:cNvPicPr/>
          <p:nvPr/>
        </p:nvPicPr>
        <p:blipFill>
          <a:blip r:embed="rId6" cstate="screen">
            <a:extLst>
              <a:ext uri="{28A0092B-C50C-407E-A947-70E740481C1C}">
                <a14:useLocalDpi xmlns:a14="http://schemas.microsoft.com/office/drawing/2010/main"/>
              </a:ext>
            </a:extLst>
          </a:blip>
          <a:srcRect/>
          <a:stretch>
            <a:fillRect/>
          </a:stretch>
        </p:blipFill>
        <p:spPr bwMode="auto">
          <a:xfrm>
            <a:off x="1128907" y="4361112"/>
            <a:ext cx="2247900" cy="1685925"/>
          </a:xfrm>
          <a:prstGeom prst="rect">
            <a:avLst/>
          </a:prstGeom>
          <a:ln w="9525" cap="sq" cmpd="sng">
            <a:solidFill>
              <a:srgbClr val="000000"/>
            </a:solidFill>
            <a:prstDash val="solid"/>
            <a:miter lim="800000"/>
          </a:ln>
          <a:effectLst>
            <a:outerShdw blurRad="50800" dist="38100" dir="2700000" algn="tl" rotWithShape="0">
              <a:srgbClr val="000000">
                <a:alpha val="43000"/>
              </a:srgbClr>
            </a:outerShdw>
          </a:effectLst>
          <a:extLst/>
        </p:spPr>
      </p:pic>
      <p:grpSp>
        <p:nvGrpSpPr>
          <p:cNvPr id="8" name="Group 7"/>
          <p:cNvGrpSpPr>
            <a:grpSpLocks/>
          </p:cNvGrpSpPr>
          <p:nvPr/>
        </p:nvGrpSpPr>
        <p:grpSpPr bwMode="auto">
          <a:xfrm>
            <a:off x="3326712" y="4077581"/>
            <a:ext cx="2451100" cy="901700"/>
            <a:chOff x="3325853" y="3465695"/>
            <a:chExt cx="2452629" cy="901436"/>
          </a:xfrm>
        </p:grpSpPr>
        <p:sp>
          <p:nvSpPr>
            <p:cNvPr id="15" name="Right Arrow 14"/>
            <p:cNvSpPr/>
            <p:nvPr/>
          </p:nvSpPr>
          <p:spPr>
            <a:xfrm rot="20365669">
              <a:off x="3325853" y="3465695"/>
              <a:ext cx="2452629" cy="901436"/>
            </a:xfrm>
            <a:prstGeom prst="rightArrow">
              <a:avLst/>
            </a:prstGeom>
            <a:solidFill>
              <a:srgbClr val="CA0000"/>
            </a:solidFill>
            <a:ln w="22225" cap="rnd">
              <a:solidFill>
                <a:schemeClr val="bg2"/>
              </a:solidFill>
              <a:prstDash val="solid"/>
            </a:ln>
            <a:effectLst>
              <a:outerShdw blurRad="50800" dist="38100" dir="2700000" algn="tl" rotWithShape="0">
                <a:srgbClr val="000000">
                  <a:alpha val="43000"/>
                </a:srgbClr>
              </a:outerShdw>
            </a:effectLst>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23563" name="TextBox 17"/>
            <p:cNvSpPr txBox="1">
              <a:spLocks noChangeArrowheads="1"/>
            </p:cNvSpPr>
            <p:nvPr/>
          </p:nvSpPr>
          <p:spPr bwMode="auto">
            <a:xfrm rot="20340000">
              <a:off x="3366755" y="3692290"/>
              <a:ext cx="211666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dirty="0"/>
                <a:t>Knowledge Transfer</a:t>
              </a:r>
            </a:p>
            <a:p>
              <a:pPr algn="ctr" eaLnBrk="1" hangingPunct="1"/>
              <a:r>
                <a:rPr lang="en-US" sz="1200" dirty="0"/>
                <a:t>(Similar Climate &amp; Soils)</a:t>
              </a:r>
            </a:p>
          </p:txBody>
        </p:sp>
      </p:grpSp>
      <p:sp>
        <p:nvSpPr>
          <p:cNvPr id="18" name="Title 2"/>
          <p:cNvSpPr>
            <a:spLocks noGrp="1"/>
          </p:cNvSpPr>
          <p:nvPr>
            <p:ph type="title"/>
          </p:nvPr>
        </p:nvSpPr>
        <p:spPr>
          <a:xfrm>
            <a:off x="137612" y="60200"/>
            <a:ext cx="6287788" cy="1143000"/>
          </a:xfrm>
        </p:spPr>
        <p:txBody>
          <a:bodyPr/>
          <a:lstStyle/>
          <a:p>
            <a:r>
              <a:rPr lang="en-US" dirty="0" err="1" smtClean="0"/>
              <a:t>JournalMap</a:t>
            </a:r>
            <a:r>
              <a:rPr lang="en-US" dirty="0" smtClean="0"/>
              <a:t> Applications</a:t>
            </a:r>
            <a:endParaRPr lang="en-US" dirty="0"/>
          </a:p>
        </p:txBody>
      </p:sp>
      <p:sp>
        <p:nvSpPr>
          <p:cNvPr id="20" name="Content Placeholder 3"/>
          <p:cNvSpPr txBox="1">
            <a:spLocks/>
          </p:cNvSpPr>
          <p:nvPr/>
        </p:nvSpPr>
        <p:spPr>
          <a:xfrm>
            <a:off x="355914" y="1228164"/>
            <a:ext cx="8526106"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t>Transfer of knowledge to environmentally-similar areas</a:t>
            </a:r>
          </a:p>
          <a:p>
            <a:pPr lvl="1"/>
            <a:r>
              <a:rPr lang="en-US" sz="2400" dirty="0" smtClean="0"/>
              <a:t>Based on attributes like soils and climate</a:t>
            </a:r>
            <a:endParaRPr lang="en-US" sz="2400" dirty="0"/>
          </a:p>
        </p:txBody>
      </p:sp>
      <p:pic>
        <p:nvPicPr>
          <p:cNvPr id="21" name="Picture 20" descr="JournalMap-logo-FINAL_tranparent.tif"/>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082204" y="80817"/>
            <a:ext cx="3154163" cy="1089419"/>
          </a:xfrm>
          <a:prstGeom prst="rect">
            <a:avLst/>
          </a:prstGeom>
        </p:spPr>
      </p:pic>
    </p:spTree>
    <p:extLst>
      <p:ext uri="{BB962C8B-B14F-4D97-AF65-F5344CB8AC3E}">
        <p14:creationId xmlns:p14="http://schemas.microsoft.com/office/powerpoint/2010/main" val="811764594"/>
      </p:ext>
    </p:extLst>
  </p:cSld>
  <p:clrMapOvr>
    <a:masterClrMapping/>
  </p:clrMapOvr>
  <mc:AlternateContent xmlns:mc="http://schemas.openxmlformats.org/markup-compatibility/2006" xmlns:p14="http://schemas.microsoft.com/office/powerpoint/2010/main">
    <mc:Choice Requires="p14">
      <p:transition p14:dur="0" advTm="47601"/>
    </mc:Choice>
    <mc:Fallback xmlns="">
      <p:transition xmlns:p14="http://schemas.microsoft.com/office/powerpoint/2010/main" advTm="47601"/>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90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987087" y="4276213"/>
            <a:ext cx="4865688" cy="244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2"/>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987087" y="1839401"/>
            <a:ext cx="4865688" cy="241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Box 8"/>
          <p:cNvSpPr txBox="1">
            <a:spLocks noChangeArrowheads="1"/>
          </p:cNvSpPr>
          <p:nvPr/>
        </p:nvSpPr>
        <p:spPr bwMode="auto">
          <a:xfrm>
            <a:off x="2555162" y="3568898"/>
            <a:ext cx="1668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a:t>Rangeland Ecology </a:t>
            </a:r>
          </a:p>
          <a:p>
            <a:pPr algn="ctr" eaLnBrk="1" hangingPunct="1"/>
            <a:r>
              <a:rPr lang="en-US" sz="1200" b="1"/>
              <a:t>&amp; Management</a:t>
            </a:r>
          </a:p>
        </p:txBody>
      </p:sp>
      <p:sp>
        <p:nvSpPr>
          <p:cNvPr id="24582" name="TextBox 9"/>
          <p:cNvSpPr txBox="1">
            <a:spLocks noChangeArrowheads="1"/>
          </p:cNvSpPr>
          <p:nvPr/>
        </p:nvSpPr>
        <p:spPr bwMode="auto">
          <a:xfrm>
            <a:off x="2617492" y="6116664"/>
            <a:ext cx="1509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dirty="0"/>
              <a:t>Journal of Arid Environments</a:t>
            </a:r>
          </a:p>
        </p:txBody>
      </p:sp>
      <p:sp>
        <p:nvSpPr>
          <p:cNvPr id="24583" name="TextBox 10"/>
          <p:cNvSpPr txBox="1">
            <a:spLocks noChangeArrowheads="1"/>
          </p:cNvSpPr>
          <p:nvPr/>
        </p:nvSpPr>
        <p:spPr bwMode="auto">
          <a:xfrm>
            <a:off x="457200" y="2158214"/>
            <a:ext cx="2668862"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dirty="0"/>
              <a:t>All Articles from Two Journals (2000 to 2012)</a:t>
            </a:r>
          </a:p>
        </p:txBody>
      </p:sp>
      <p:sp>
        <p:nvSpPr>
          <p:cNvPr id="9" name="Title 2"/>
          <p:cNvSpPr>
            <a:spLocks noGrp="1"/>
          </p:cNvSpPr>
          <p:nvPr>
            <p:ph type="title"/>
          </p:nvPr>
        </p:nvSpPr>
        <p:spPr>
          <a:xfrm>
            <a:off x="137612" y="60200"/>
            <a:ext cx="6287788" cy="1143000"/>
          </a:xfrm>
        </p:spPr>
        <p:txBody>
          <a:bodyPr/>
          <a:lstStyle/>
          <a:p>
            <a:r>
              <a:rPr lang="en-US" dirty="0" err="1" smtClean="0"/>
              <a:t>JournalMap</a:t>
            </a:r>
            <a:r>
              <a:rPr lang="en-US" dirty="0" smtClean="0"/>
              <a:t> Applications</a:t>
            </a:r>
            <a:endParaRPr lang="en-US" dirty="0"/>
          </a:p>
        </p:txBody>
      </p:sp>
      <p:sp>
        <p:nvSpPr>
          <p:cNvPr id="10" name="Content Placeholder 3"/>
          <p:cNvSpPr>
            <a:spLocks noGrp="1"/>
          </p:cNvSpPr>
          <p:nvPr>
            <p:ph idx="1"/>
          </p:nvPr>
        </p:nvSpPr>
        <p:spPr>
          <a:xfrm>
            <a:off x="457200" y="1170236"/>
            <a:ext cx="8229600" cy="4525963"/>
          </a:xfrm>
        </p:spPr>
        <p:txBody>
          <a:bodyPr>
            <a:normAutofit/>
          </a:bodyPr>
          <a:lstStyle/>
          <a:p>
            <a:r>
              <a:rPr lang="en-US" sz="2800" dirty="0" smtClean="0"/>
              <a:t>Evaluations of bias and knowledge gaps</a:t>
            </a:r>
            <a:endParaRPr lang="en-US" sz="2800" dirty="0"/>
          </a:p>
        </p:txBody>
      </p:sp>
      <p:pic>
        <p:nvPicPr>
          <p:cNvPr id="11" name="Picture 10" descr="JournalMap-logo-FINAL_tranparent.tif"/>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82204" y="80817"/>
            <a:ext cx="3154163" cy="1089419"/>
          </a:xfrm>
          <a:prstGeom prst="rect">
            <a:avLst/>
          </a:prstGeom>
        </p:spPr>
      </p:pic>
    </p:spTree>
    <p:extLst>
      <p:ext uri="{BB962C8B-B14F-4D97-AF65-F5344CB8AC3E}">
        <p14:creationId xmlns:p14="http://schemas.microsoft.com/office/powerpoint/2010/main" val="274822555"/>
      </p:ext>
    </p:extLst>
  </p:cSld>
  <p:clrMapOvr>
    <a:masterClrMapping/>
  </p:clrMapOvr>
  <mc:AlternateContent xmlns:mc="http://schemas.openxmlformats.org/markup-compatibility/2006" xmlns:p14="http://schemas.microsoft.com/office/powerpoint/2010/main">
    <mc:Choice Requires="p14">
      <p:transition p14:dur="0" advTm="47556"/>
    </mc:Choice>
    <mc:Fallback xmlns="">
      <p:transition xmlns:p14="http://schemas.microsoft.com/office/powerpoint/2010/main" advTm="47556"/>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2047075" y="5230114"/>
            <a:ext cx="2743200" cy="1219204"/>
            <a:chOff x="2047075" y="5230114"/>
            <a:chExt cx="2743200" cy="1219204"/>
          </a:xfrm>
        </p:grpSpPr>
        <p:sp>
          <p:nvSpPr>
            <p:cNvPr id="13" name="Rounded Rectangle 12"/>
            <p:cNvSpPr/>
            <p:nvPr/>
          </p:nvSpPr>
          <p:spPr>
            <a:xfrm>
              <a:off x="2047075" y="5230114"/>
              <a:ext cx="2743200" cy="12192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ounded Rectangle 13"/>
            <p:cNvSpPr/>
            <p:nvPr/>
          </p:nvSpPr>
          <p:spPr>
            <a:xfrm>
              <a:off x="2708691" y="5382518"/>
              <a:ext cx="914400"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Specific location</a:t>
              </a:r>
              <a:endParaRPr lang="en-US" sz="1400" dirty="0"/>
            </a:p>
          </p:txBody>
        </p:sp>
        <p:sp>
          <p:nvSpPr>
            <p:cNvPr id="22" name="Round Same Side Corner Rectangle 21"/>
            <p:cNvSpPr/>
            <p:nvPr/>
          </p:nvSpPr>
          <p:spPr>
            <a:xfrm rot="16200000">
              <a:off x="1709336" y="5567853"/>
              <a:ext cx="1219204" cy="543725"/>
            </a:xfrm>
            <a:prstGeom prst="round2Same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lIns="27432" rIns="27432" rtlCol="0" anchor="ctr"/>
            <a:lstStyle/>
            <a:p>
              <a:pPr algn="ctr">
                <a:lnSpc>
                  <a:spcPct val="85000"/>
                </a:lnSpc>
              </a:pPr>
              <a:r>
                <a:rPr lang="en-US" sz="1500" b="1" dirty="0" smtClean="0"/>
                <a:t>Geo-semantic</a:t>
              </a:r>
              <a:r>
                <a:rPr lang="en-US" sz="1600" b="1" dirty="0" smtClean="0"/>
                <a:t> </a:t>
              </a:r>
              <a:r>
                <a:rPr lang="en-US" sz="1600" b="1" dirty="0"/>
                <a:t>s</a:t>
              </a:r>
              <a:r>
                <a:rPr lang="en-US" sz="1600" b="1" dirty="0" smtClean="0"/>
                <a:t>earch</a:t>
              </a:r>
              <a:endParaRPr lang="en-US" sz="1600" b="1" dirty="0"/>
            </a:p>
          </p:txBody>
        </p:sp>
      </p:grpSp>
      <p:sp>
        <p:nvSpPr>
          <p:cNvPr id="2" name="Title 1"/>
          <p:cNvSpPr>
            <a:spLocks noGrp="1"/>
          </p:cNvSpPr>
          <p:nvPr>
            <p:ph type="title"/>
          </p:nvPr>
        </p:nvSpPr>
        <p:spPr>
          <a:xfrm>
            <a:off x="520701" y="285665"/>
            <a:ext cx="4737099" cy="1143000"/>
          </a:xfrm>
        </p:spPr>
        <p:txBody>
          <a:bodyPr>
            <a:noAutofit/>
          </a:bodyPr>
          <a:lstStyle/>
          <a:p>
            <a:r>
              <a:rPr lang="en-US" sz="4000" dirty="0" smtClean="0"/>
              <a:t>Geographic-based literature searching</a:t>
            </a:r>
            <a:endParaRPr lang="en-US" sz="4000" dirty="0"/>
          </a:p>
        </p:txBody>
      </p:sp>
      <p:sp>
        <p:nvSpPr>
          <p:cNvPr id="5" name="Oval 4"/>
          <p:cNvSpPr/>
          <p:nvPr/>
        </p:nvSpPr>
        <p:spPr>
          <a:xfrm>
            <a:off x="3733801" y="2606308"/>
            <a:ext cx="4800600" cy="2819400"/>
          </a:xfrm>
          <a:prstGeom prst="ellipse">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 name="Oval 5"/>
          <p:cNvSpPr/>
          <p:nvPr/>
        </p:nvSpPr>
        <p:spPr>
          <a:xfrm>
            <a:off x="4267201" y="3520708"/>
            <a:ext cx="990600" cy="914400"/>
          </a:xfrm>
          <a:prstGeom prst="ellipse">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100" b="1" dirty="0" smtClean="0"/>
              <a:t>Relevant </a:t>
            </a:r>
            <a:br>
              <a:rPr lang="en-US" sz="1100" b="1" dirty="0" smtClean="0"/>
            </a:br>
            <a:r>
              <a:rPr lang="en-US" sz="1100" b="1" dirty="0" smtClean="0"/>
              <a:t>to location</a:t>
            </a:r>
          </a:p>
        </p:txBody>
      </p:sp>
      <p:sp>
        <p:nvSpPr>
          <p:cNvPr id="7" name="Oval 6"/>
          <p:cNvSpPr/>
          <p:nvPr/>
        </p:nvSpPr>
        <p:spPr>
          <a:xfrm>
            <a:off x="6019801" y="3215908"/>
            <a:ext cx="1790700" cy="1752600"/>
          </a:xfrm>
          <a:prstGeom prst="ellipse">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smtClean="0"/>
              <a:t>Relevant by similar ecological context</a:t>
            </a:r>
          </a:p>
        </p:txBody>
      </p:sp>
      <p:sp>
        <p:nvSpPr>
          <p:cNvPr id="8" name="TextBox 7"/>
          <p:cNvSpPr txBox="1"/>
          <p:nvPr/>
        </p:nvSpPr>
        <p:spPr>
          <a:xfrm>
            <a:off x="5183144" y="2801154"/>
            <a:ext cx="1751057" cy="338554"/>
          </a:xfrm>
          <a:prstGeom prst="rect">
            <a:avLst/>
          </a:prstGeom>
          <a:noFill/>
        </p:spPr>
        <p:txBody>
          <a:bodyPr wrap="none" rtlCol="0">
            <a:spAutoFit/>
          </a:bodyPr>
          <a:lstStyle/>
          <a:p>
            <a:r>
              <a:rPr lang="en-US" sz="1600" b="1" dirty="0" smtClean="0"/>
              <a:t>Relevant to theme</a:t>
            </a:r>
            <a:endParaRPr lang="en-US" sz="1600" b="1" dirty="0"/>
          </a:p>
        </p:txBody>
      </p:sp>
      <p:sp>
        <p:nvSpPr>
          <p:cNvPr id="11" name="Rounded Rectangle 10"/>
          <p:cNvSpPr/>
          <p:nvPr/>
        </p:nvSpPr>
        <p:spPr>
          <a:xfrm>
            <a:off x="642938" y="3662928"/>
            <a:ext cx="2252662" cy="1219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Question: </a:t>
            </a:r>
            <a:r>
              <a:rPr lang="en-US" dirty="0" smtClean="0">
                <a:solidFill>
                  <a:schemeClr val="tx1"/>
                </a:solidFill>
              </a:rPr>
              <a:t/>
            </a:r>
            <a:br>
              <a:rPr lang="en-US" dirty="0" smtClean="0">
                <a:solidFill>
                  <a:schemeClr val="tx1"/>
                </a:solidFill>
              </a:rPr>
            </a:br>
            <a:r>
              <a:rPr lang="en-US" dirty="0" smtClean="0">
                <a:solidFill>
                  <a:schemeClr val="tx1"/>
                </a:solidFill>
              </a:rPr>
              <a:t>e.g., soil erosion in North American Southwest</a:t>
            </a:r>
            <a:endParaRPr lang="en-US" dirty="0">
              <a:solidFill>
                <a:schemeClr val="tx1"/>
              </a:solidFill>
            </a:endParaRPr>
          </a:p>
        </p:txBody>
      </p:sp>
      <p:cxnSp>
        <p:nvCxnSpPr>
          <p:cNvPr id="17" name="Straight Arrow Connector 16"/>
          <p:cNvCxnSpPr>
            <a:stCxn id="14" idx="0"/>
            <a:endCxn id="6" idx="3"/>
          </p:cNvCxnSpPr>
          <p:nvPr/>
        </p:nvCxnSpPr>
        <p:spPr>
          <a:xfrm flipV="1">
            <a:off x="3165891" y="4301197"/>
            <a:ext cx="1246380" cy="1081321"/>
          </a:xfrm>
          <a:prstGeom prst="straightConnector1">
            <a:avLst/>
          </a:prstGeom>
          <a:ln w="762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0"/>
          </p:cNvCxnSpPr>
          <p:nvPr/>
        </p:nvCxnSpPr>
        <p:spPr>
          <a:xfrm flipV="1">
            <a:off x="4229101" y="4435108"/>
            <a:ext cx="1905000" cy="947410"/>
          </a:xfrm>
          <a:prstGeom prst="straightConnector1">
            <a:avLst/>
          </a:prstGeom>
          <a:ln w="762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3"/>
          </p:cNvCxnSpPr>
          <p:nvPr/>
        </p:nvCxnSpPr>
        <p:spPr>
          <a:xfrm>
            <a:off x="3581399" y="2837224"/>
            <a:ext cx="685802" cy="302484"/>
          </a:xfrm>
          <a:prstGeom prst="straightConnector1">
            <a:avLst/>
          </a:prstGeom>
          <a:ln w="762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Arc 19"/>
          <p:cNvSpPr/>
          <p:nvPr/>
        </p:nvSpPr>
        <p:spPr>
          <a:xfrm rot="4508652">
            <a:off x="2272145" y="3189224"/>
            <a:ext cx="914399" cy="947410"/>
          </a:xfrm>
          <a:prstGeom prst="arc">
            <a:avLst/>
          </a:prstGeom>
          <a:ln w="76200">
            <a:solidFill>
              <a:schemeClr val="tx1">
                <a:lumMod val="65000"/>
                <a:lumOff val="3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p:cNvSpPr/>
          <p:nvPr/>
        </p:nvSpPr>
        <p:spPr>
          <a:xfrm rot="17091348" flipV="1">
            <a:off x="2251492" y="4497843"/>
            <a:ext cx="914399" cy="947410"/>
          </a:xfrm>
          <a:prstGeom prst="arc">
            <a:avLst/>
          </a:prstGeom>
          <a:ln w="76200">
            <a:solidFill>
              <a:schemeClr val="tx1">
                <a:lumMod val="65000"/>
                <a:lumOff val="3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p:cNvSpPr/>
          <p:nvPr/>
        </p:nvSpPr>
        <p:spPr>
          <a:xfrm>
            <a:off x="3733801" y="5382518"/>
            <a:ext cx="990599" cy="914400"/>
          </a:xfrm>
          <a:prstGeom prst="roundRect">
            <a:avLst/>
          </a:prstGeom>
        </p:spPr>
        <p:style>
          <a:lnRef idx="2">
            <a:schemeClr val="dk1"/>
          </a:lnRef>
          <a:fillRef idx="1">
            <a:schemeClr val="lt1"/>
          </a:fillRef>
          <a:effectRef idx="0">
            <a:schemeClr val="dk1"/>
          </a:effectRef>
          <a:fontRef idx="minor">
            <a:schemeClr val="dk1"/>
          </a:fontRef>
        </p:style>
        <p:txBody>
          <a:bodyPr lIns="27432" rIns="27432" rtlCol="0" anchor="ctr"/>
          <a:lstStyle/>
          <a:p>
            <a:pPr algn="ctr"/>
            <a:r>
              <a:rPr lang="en-US" sz="1400" dirty="0" smtClean="0"/>
              <a:t>Ecologically similar </a:t>
            </a:r>
            <a:r>
              <a:rPr lang="en-US" sz="1400" dirty="0"/>
              <a:t>a</a:t>
            </a:r>
            <a:r>
              <a:rPr lang="en-US" sz="1400" dirty="0" smtClean="0"/>
              <a:t>reas</a:t>
            </a:r>
            <a:endParaRPr lang="en-US" sz="1400" dirty="0"/>
          </a:p>
        </p:txBody>
      </p:sp>
      <p:grpSp>
        <p:nvGrpSpPr>
          <p:cNvPr id="24" name="Group 23"/>
          <p:cNvGrpSpPr/>
          <p:nvPr/>
        </p:nvGrpSpPr>
        <p:grpSpPr>
          <a:xfrm>
            <a:off x="1905000" y="2273129"/>
            <a:ext cx="1676399" cy="1128188"/>
            <a:chOff x="1905000" y="1691211"/>
            <a:chExt cx="1676399" cy="1128188"/>
          </a:xfrm>
        </p:grpSpPr>
        <p:sp>
          <p:nvSpPr>
            <p:cNvPr id="12" name="Rounded Rectangle 11"/>
            <p:cNvSpPr/>
            <p:nvPr/>
          </p:nvSpPr>
          <p:spPr>
            <a:xfrm>
              <a:off x="2047074" y="1691213"/>
              <a:ext cx="1534325" cy="1128185"/>
            </a:xfrm>
            <a:prstGeom prst="roundRect">
              <a:avLst>
                <a:gd name="adj" fmla="val 98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ound Same Side Corner Rectangle 15"/>
            <p:cNvSpPr/>
            <p:nvPr/>
          </p:nvSpPr>
          <p:spPr>
            <a:xfrm rot="16200000">
              <a:off x="1564344" y="2031867"/>
              <a:ext cx="1128188" cy="446875"/>
            </a:xfrm>
            <a:prstGeom prst="round2Same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85000"/>
                </a:lnSpc>
              </a:pPr>
              <a:r>
                <a:rPr lang="en-US" sz="1600" b="1" dirty="0" smtClean="0"/>
                <a:t>Semantic search</a:t>
              </a:r>
              <a:endParaRPr lang="en-US" sz="1600" b="1" dirty="0"/>
            </a:p>
          </p:txBody>
        </p:sp>
        <p:sp>
          <p:nvSpPr>
            <p:cNvPr id="23" name="TextBox 22"/>
            <p:cNvSpPr txBox="1"/>
            <p:nvPr/>
          </p:nvSpPr>
          <p:spPr>
            <a:xfrm>
              <a:off x="2351875" y="1778977"/>
              <a:ext cx="1229523" cy="954107"/>
            </a:xfrm>
            <a:prstGeom prst="rect">
              <a:avLst/>
            </a:prstGeom>
            <a:noFill/>
          </p:spPr>
          <p:txBody>
            <a:bodyPr wrap="square" rtlCol="0">
              <a:spAutoFit/>
            </a:bodyPr>
            <a:lstStyle/>
            <a:p>
              <a:pPr marL="137160" indent="-137160">
                <a:buFont typeface="Arial" pitchFamily="34" charset="0"/>
                <a:buChar char="•"/>
              </a:pPr>
              <a:r>
                <a:rPr lang="en-US" sz="1400" dirty="0" smtClean="0"/>
                <a:t>Theme</a:t>
              </a:r>
            </a:p>
            <a:p>
              <a:pPr marL="137160" indent="-137160">
                <a:buFont typeface="Arial" pitchFamily="34" charset="0"/>
                <a:buChar char="•"/>
              </a:pPr>
              <a:r>
                <a:rPr lang="en-US" sz="1400" dirty="0" smtClean="0"/>
                <a:t>Place name</a:t>
              </a:r>
            </a:p>
            <a:p>
              <a:pPr marL="137160" indent="-137160">
                <a:buFont typeface="Arial" pitchFamily="34" charset="0"/>
                <a:buChar char="•"/>
              </a:pPr>
              <a:r>
                <a:rPr lang="en-US" sz="1400" dirty="0" smtClean="0"/>
                <a:t>General context</a:t>
              </a:r>
              <a:endParaRPr lang="en-US" sz="1400" dirty="0"/>
            </a:p>
          </p:txBody>
        </p:sp>
      </p:grpSp>
      <p:pic>
        <p:nvPicPr>
          <p:cNvPr id="25" name="Picture 24" descr="JournalMap-logo-FINAL_tranparent.ti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89837" y="185652"/>
            <a:ext cx="3154163" cy="1089419"/>
          </a:xfrm>
          <a:prstGeom prst="rect">
            <a:avLst/>
          </a:prstGeom>
        </p:spPr>
      </p:pic>
      <p:sp>
        <p:nvSpPr>
          <p:cNvPr id="26" name="TextBox 25"/>
          <p:cNvSpPr txBox="1"/>
          <p:nvPr/>
        </p:nvSpPr>
        <p:spPr>
          <a:xfrm>
            <a:off x="5581155" y="2042295"/>
            <a:ext cx="1105892" cy="461665"/>
          </a:xfrm>
          <a:prstGeom prst="rect">
            <a:avLst/>
          </a:prstGeom>
          <a:noFill/>
        </p:spPr>
        <p:txBody>
          <a:bodyPr wrap="none" rtlCol="0">
            <a:spAutoFit/>
          </a:bodyPr>
          <a:lstStyle/>
          <a:p>
            <a:r>
              <a:rPr lang="en-US" sz="2400" b="1" dirty="0" smtClean="0"/>
              <a:t>Results</a:t>
            </a:r>
            <a:endParaRPr lang="en-US" sz="2400" b="1" dirty="0"/>
          </a:p>
        </p:txBody>
      </p:sp>
      <p:sp>
        <p:nvSpPr>
          <p:cNvPr id="10" name="TextBox 9"/>
          <p:cNvSpPr txBox="1"/>
          <p:nvPr/>
        </p:nvSpPr>
        <p:spPr>
          <a:xfrm>
            <a:off x="4990772" y="6395961"/>
            <a:ext cx="2819729" cy="307777"/>
          </a:xfrm>
          <a:prstGeom prst="rect">
            <a:avLst/>
          </a:prstGeom>
          <a:noFill/>
        </p:spPr>
        <p:txBody>
          <a:bodyPr wrap="square" rtlCol="0">
            <a:spAutoFit/>
          </a:bodyPr>
          <a:lstStyle/>
          <a:p>
            <a:r>
              <a:rPr lang="en-US" sz="1400" dirty="0" smtClean="0"/>
              <a:t>Source: Karl et al. (2013)</a:t>
            </a:r>
            <a:endParaRPr lang="en-US" sz="1400" dirty="0"/>
          </a:p>
        </p:txBody>
      </p:sp>
    </p:spTree>
    <p:custDataLst>
      <p:tags r:id="rId1"/>
    </p:custDataLst>
    <p:extLst>
      <p:ext uri="{BB962C8B-B14F-4D97-AF65-F5344CB8AC3E}">
        <p14:creationId xmlns:p14="http://schemas.microsoft.com/office/powerpoint/2010/main" val="2273835080"/>
      </p:ext>
    </p:extLst>
  </p:cSld>
  <p:clrMapOvr>
    <a:masterClrMapping/>
  </p:clrMapOvr>
  <mc:AlternateContent xmlns:mc="http://schemas.openxmlformats.org/markup-compatibility/2006" xmlns:p14="http://schemas.microsoft.com/office/powerpoint/2010/main">
    <mc:Choice Requires="p14">
      <p:transition p14:dur="0" advTm="58362"/>
    </mc:Choice>
    <mc:Fallback xmlns="">
      <p:transition xmlns:p14="http://schemas.microsoft.com/office/powerpoint/2010/main" advTm="5836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1"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screen">
            <a:extLst>
              <a:ext uri="{28A0092B-C50C-407E-A947-70E740481C1C}">
                <a14:useLocalDpi xmlns:a14="http://schemas.microsoft.com/office/drawing/2010/main"/>
              </a:ext>
            </a:extLst>
          </a:blip>
          <a:srcRect l="-7979"/>
          <a:stretch/>
        </p:blipFill>
        <p:spPr>
          <a:xfrm>
            <a:off x="1270782" y="1275071"/>
            <a:ext cx="7698326" cy="5479054"/>
          </a:xfrm>
          <a:prstGeom prst="rect">
            <a:avLst/>
          </a:prstGeom>
        </p:spPr>
      </p:pic>
      <p:sp>
        <p:nvSpPr>
          <p:cNvPr id="2" name="Title 1"/>
          <p:cNvSpPr>
            <a:spLocks noGrp="1"/>
          </p:cNvSpPr>
          <p:nvPr>
            <p:ph type="title"/>
          </p:nvPr>
        </p:nvSpPr>
        <p:spPr>
          <a:xfrm>
            <a:off x="248473" y="132071"/>
            <a:ext cx="5741364" cy="1143000"/>
          </a:xfrm>
        </p:spPr>
        <p:txBody>
          <a:bodyPr>
            <a:noAutofit/>
          </a:bodyPr>
          <a:lstStyle/>
          <a:p>
            <a:r>
              <a:rPr lang="en-US" sz="3600" dirty="0" smtClean="0"/>
              <a:t>Example: </a:t>
            </a:r>
            <a:r>
              <a:rPr lang="en-US" sz="3600" dirty="0" err="1" smtClean="0"/>
              <a:t>Chihuahuan</a:t>
            </a:r>
            <a:r>
              <a:rPr lang="en-US" sz="3600" dirty="0" smtClean="0"/>
              <a:t> Desert Ecology Studies</a:t>
            </a:r>
            <a:endParaRPr lang="en-US" sz="3600" dirty="0"/>
          </a:p>
        </p:txBody>
      </p:sp>
      <p:pic>
        <p:nvPicPr>
          <p:cNvPr id="10" name="Picture 9" descr="JournalMap-logo-FINAL_tranparent.ti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89837" y="23852"/>
            <a:ext cx="3154163" cy="1089419"/>
          </a:xfrm>
          <a:prstGeom prst="rect">
            <a:avLst/>
          </a:prstGeom>
        </p:spPr>
      </p:pic>
      <p:sp>
        <p:nvSpPr>
          <p:cNvPr id="7" name="Rectangle 6"/>
          <p:cNvSpPr/>
          <p:nvPr/>
        </p:nvSpPr>
        <p:spPr>
          <a:xfrm>
            <a:off x="6026201" y="1491409"/>
            <a:ext cx="2851571" cy="822563"/>
          </a:xfrm>
          <a:prstGeom prst="rect">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173537" y="1583336"/>
            <a:ext cx="404075" cy="221526"/>
          </a:xfrm>
          <a:prstGeom prst="rect">
            <a:avLst/>
          </a:prstGeom>
          <a:solidFill>
            <a:schemeClr val="accent2">
              <a:lumMod val="40000"/>
              <a:lumOff val="60000"/>
            </a:schemeClr>
          </a:solid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337716" y="2041148"/>
            <a:ext cx="106150" cy="109728"/>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13" name="TextBox 12"/>
          <p:cNvSpPr txBox="1"/>
          <p:nvPr/>
        </p:nvSpPr>
        <p:spPr>
          <a:xfrm>
            <a:off x="6662281" y="1497085"/>
            <a:ext cx="1611314" cy="307777"/>
          </a:xfrm>
          <a:prstGeom prst="rect">
            <a:avLst/>
          </a:prstGeom>
          <a:noFill/>
        </p:spPr>
        <p:txBody>
          <a:bodyPr wrap="none" rtlCol="0">
            <a:spAutoFit/>
          </a:bodyPr>
          <a:lstStyle/>
          <a:p>
            <a:r>
              <a:rPr lang="en-US" sz="1400" b="1" dirty="0" err="1" smtClean="0"/>
              <a:t>Chihuahuan</a:t>
            </a:r>
            <a:r>
              <a:rPr lang="en-US" sz="1400" b="1" dirty="0" smtClean="0"/>
              <a:t> Desert</a:t>
            </a:r>
            <a:endParaRPr lang="en-US" sz="1400" b="1" dirty="0"/>
          </a:p>
        </p:txBody>
      </p:sp>
      <p:sp>
        <p:nvSpPr>
          <p:cNvPr id="14" name="TextBox 13"/>
          <p:cNvSpPr txBox="1"/>
          <p:nvPr/>
        </p:nvSpPr>
        <p:spPr>
          <a:xfrm>
            <a:off x="6666957" y="1804600"/>
            <a:ext cx="2337814" cy="523220"/>
          </a:xfrm>
          <a:prstGeom prst="rect">
            <a:avLst/>
          </a:prstGeom>
          <a:noFill/>
        </p:spPr>
        <p:txBody>
          <a:bodyPr wrap="square" rtlCol="0">
            <a:spAutoFit/>
          </a:bodyPr>
          <a:lstStyle/>
          <a:p>
            <a:r>
              <a:rPr lang="en-US" sz="1400" b="1" dirty="0" smtClean="0"/>
              <a:t>Studies from “</a:t>
            </a:r>
            <a:r>
              <a:rPr lang="en-US" sz="1400" b="1" dirty="0" err="1" smtClean="0"/>
              <a:t>Chihuahuan</a:t>
            </a:r>
            <a:r>
              <a:rPr lang="en-US" sz="1400" b="1" dirty="0" smtClean="0"/>
              <a:t> Desert” literature search</a:t>
            </a:r>
            <a:endParaRPr lang="en-US" sz="1400" b="1" dirty="0"/>
          </a:p>
        </p:txBody>
      </p:sp>
      <p:sp>
        <p:nvSpPr>
          <p:cNvPr id="9" name="TextBox 8"/>
          <p:cNvSpPr txBox="1"/>
          <p:nvPr/>
        </p:nvSpPr>
        <p:spPr>
          <a:xfrm>
            <a:off x="397677" y="2598275"/>
            <a:ext cx="3049686" cy="378565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a:buFont typeface="Arial"/>
              <a:buChar char="•"/>
            </a:pPr>
            <a:r>
              <a:rPr lang="en-US" sz="2000" dirty="0" smtClean="0"/>
              <a:t>Web of Knowledge Search for “</a:t>
            </a:r>
            <a:r>
              <a:rPr lang="en-US" sz="2000" dirty="0" err="1" smtClean="0"/>
              <a:t>Chihuahuan</a:t>
            </a:r>
            <a:r>
              <a:rPr lang="en-US" sz="2000" dirty="0" smtClean="0"/>
              <a:t> Desert” in ecology journals.</a:t>
            </a:r>
            <a:br>
              <a:rPr lang="en-US" sz="2000" dirty="0" smtClean="0"/>
            </a:br>
            <a:r>
              <a:rPr lang="en-US" sz="2000" b="1" dirty="0" smtClean="0"/>
              <a:t>784 articles </a:t>
            </a:r>
            <a:r>
              <a:rPr lang="en-US" sz="2000" dirty="0" smtClean="0"/>
              <a:t>could be mapped</a:t>
            </a:r>
          </a:p>
          <a:p>
            <a:pPr marL="285750" indent="-285750">
              <a:buFont typeface="Arial"/>
              <a:buChar char="•"/>
            </a:pPr>
            <a:r>
              <a:rPr lang="en-US" sz="2000" b="1" dirty="0" smtClean="0"/>
              <a:t>282 (36%) </a:t>
            </a:r>
            <a:r>
              <a:rPr lang="en-US" sz="2000" dirty="0" smtClean="0"/>
              <a:t>actually in </a:t>
            </a:r>
            <a:r>
              <a:rPr lang="en-US" sz="2000" dirty="0" err="1" smtClean="0"/>
              <a:t>Chihuahan</a:t>
            </a:r>
            <a:r>
              <a:rPr lang="en-US" sz="2000" dirty="0" smtClean="0"/>
              <a:t> Desert</a:t>
            </a:r>
          </a:p>
          <a:p>
            <a:pPr marL="285750" indent="-285750">
              <a:buFont typeface="Arial"/>
              <a:buChar char="•"/>
            </a:pPr>
            <a:r>
              <a:rPr lang="en-US" sz="2000" i="1" dirty="0" smtClean="0"/>
              <a:t>Doesn’t represent myriad articles in the area not using place name term</a:t>
            </a:r>
            <a:endParaRPr lang="en-US" sz="2000" i="1" dirty="0"/>
          </a:p>
        </p:txBody>
      </p:sp>
    </p:spTree>
    <p:extLst>
      <p:ext uri="{BB962C8B-B14F-4D97-AF65-F5344CB8AC3E}">
        <p14:creationId xmlns:p14="http://schemas.microsoft.com/office/powerpoint/2010/main" val="3442384593"/>
      </p:ext>
    </p:extLst>
  </p:cSld>
  <p:clrMapOvr>
    <a:masterClrMapping/>
  </p:clrMapOvr>
  <mc:AlternateContent xmlns:mc="http://schemas.openxmlformats.org/markup-compatibility/2006" xmlns:p14="http://schemas.microsoft.com/office/powerpoint/2010/main">
    <mc:Choice Requires="p14">
      <p:transition p14:dur="0" advTm="61186"/>
    </mc:Choice>
    <mc:Fallback xmlns="">
      <p:transition xmlns:p14="http://schemas.microsoft.com/office/powerpoint/2010/main" advTm="61186"/>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6281"/>
            <a:ext cx="6116741" cy="1143000"/>
          </a:xfrm>
        </p:spPr>
        <p:txBody>
          <a:bodyPr>
            <a:noAutofit/>
          </a:bodyPr>
          <a:lstStyle/>
          <a:p>
            <a:r>
              <a:rPr lang="en-US" sz="3200" dirty="0" smtClean="0"/>
              <a:t>Challenge: Extracting location information from published studies</a:t>
            </a:r>
            <a:endParaRPr lang="en-US" sz="3200" dirty="0"/>
          </a:p>
        </p:txBody>
      </p:sp>
      <p:pic>
        <p:nvPicPr>
          <p:cNvPr id="4" name="Content Placeholder 3"/>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l="450" t="3989" r="1062"/>
          <a:stretch/>
        </p:blipFill>
        <p:spPr>
          <a:xfrm>
            <a:off x="6242438" y="1652533"/>
            <a:ext cx="2445978" cy="1677750"/>
          </a:xfrm>
          <a:prstGeom prst="roundRect">
            <a:avLst>
              <a:gd name="adj" fmla="val 405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1268" y="3330283"/>
            <a:ext cx="3637253" cy="1508538"/>
          </a:xfrm>
          <a:prstGeom prst="roundRect">
            <a:avLst>
              <a:gd name="adj" fmla="val 679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37479" y="3736431"/>
            <a:ext cx="5057879" cy="2615811"/>
          </a:xfrm>
          <a:prstGeom prst="roundRect">
            <a:avLst>
              <a:gd name="adj" fmla="val 202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57268" y="4997798"/>
            <a:ext cx="3262036" cy="1683420"/>
          </a:xfrm>
          <a:prstGeom prst="roundRect">
            <a:avLst>
              <a:gd name="adj" fmla="val 642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JournalMap-logo-FINAL_tranparent.tif"/>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95386" y="68884"/>
            <a:ext cx="3647369" cy="1259768"/>
          </a:xfrm>
          <a:prstGeom prst="rect">
            <a:avLst/>
          </a:prstGeom>
        </p:spPr>
      </p:pic>
      <p:sp>
        <p:nvSpPr>
          <p:cNvPr id="3" name="Rectangle 2"/>
          <p:cNvSpPr/>
          <p:nvPr/>
        </p:nvSpPr>
        <p:spPr>
          <a:xfrm>
            <a:off x="6242438" y="1751522"/>
            <a:ext cx="2445978" cy="330381"/>
          </a:xfrm>
          <a:prstGeom prst="rect">
            <a:avLst/>
          </a:prstGeom>
          <a:noFill/>
          <a:ln w="381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ctangle 9"/>
          <p:cNvSpPr/>
          <p:nvPr/>
        </p:nvSpPr>
        <p:spPr>
          <a:xfrm>
            <a:off x="101267" y="3904195"/>
            <a:ext cx="1222989" cy="185839"/>
          </a:xfrm>
          <a:prstGeom prst="rect">
            <a:avLst/>
          </a:prstGeom>
          <a:noFill/>
          <a:ln w="381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p:cNvSpPr/>
          <p:nvPr/>
        </p:nvSpPr>
        <p:spPr>
          <a:xfrm>
            <a:off x="392346" y="5699335"/>
            <a:ext cx="1173075" cy="183372"/>
          </a:xfrm>
          <a:prstGeom prst="rect">
            <a:avLst/>
          </a:prstGeom>
          <a:noFill/>
          <a:ln w="381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p:cNvSpPr/>
          <p:nvPr/>
        </p:nvSpPr>
        <p:spPr>
          <a:xfrm>
            <a:off x="4982206" y="3950944"/>
            <a:ext cx="801379" cy="2175463"/>
          </a:xfrm>
          <a:prstGeom prst="rect">
            <a:avLst/>
          </a:prstGeom>
          <a:noFill/>
          <a:ln w="381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TextBox 5"/>
          <p:cNvSpPr txBox="1"/>
          <p:nvPr/>
        </p:nvSpPr>
        <p:spPr>
          <a:xfrm>
            <a:off x="101267" y="1394321"/>
            <a:ext cx="1391464" cy="923330"/>
          </a:xfrm>
          <a:prstGeom prst="rect">
            <a:avLst/>
          </a:prstGeom>
          <a:noFill/>
        </p:spPr>
        <p:txBody>
          <a:bodyPr wrap="none" rtlCol="0">
            <a:spAutoFit/>
          </a:bodyPr>
          <a:lstStyle/>
          <a:p>
            <a:r>
              <a:rPr lang="en-US" sz="5400" b="1" dirty="0" smtClean="0"/>
              <a:t>90%</a:t>
            </a:r>
            <a:endParaRPr lang="en-US" sz="5400" b="1" dirty="0"/>
          </a:p>
        </p:txBody>
      </p:sp>
      <p:sp>
        <p:nvSpPr>
          <p:cNvPr id="13" name="TextBox 12"/>
          <p:cNvSpPr txBox="1"/>
          <p:nvPr/>
        </p:nvSpPr>
        <p:spPr>
          <a:xfrm>
            <a:off x="93723" y="2269864"/>
            <a:ext cx="1391464" cy="923330"/>
          </a:xfrm>
          <a:prstGeom prst="rect">
            <a:avLst/>
          </a:prstGeom>
          <a:noFill/>
        </p:spPr>
        <p:txBody>
          <a:bodyPr wrap="none" rtlCol="0">
            <a:spAutoFit/>
          </a:bodyPr>
          <a:lstStyle/>
          <a:p>
            <a:r>
              <a:rPr lang="en-US" sz="5400" b="1" dirty="0" smtClean="0"/>
              <a:t>58%</a:t>
            </a:r>
            <a:endParaRPr lang="en-US" sz="5400" b="1" dirty="0"/>
          </a:p>
        </p:txBody>
      </p:sp>
      <p:sp>
        <p:nvSpPr>
          <p:cNvPr id="14" name="TextBox 13"/>
          <p:cNvSpPr txBox="1"/>
          <p:nvPr/>
        </p:nvSpPr>
        <p:spPr>
          <a:xfrm>
            <a:off x="1482925" y="1544340"/>
            <a:ext cx="4461667" cy="707886"/>
          </a:xfrm>
          <a:prstGeom prst="rect">
            <a:avLst/>
          </a:prstGeom>
          <a:noFill/>
        </p:spPr>
        <p:txBody>
          <a:bodyPr wrap="square" rtlCol="0">
            <a:spAutoFit/>
          </a:bodyPr>
          <a:lstStyle/>
          <a:p>
            <a:r>
              <a:rPr lang="en-US" sz="2000" dirty="0" smtClean="0"/>
              <a:t>of ecological studies report a study location, but use countless ways to do it</a:t>
            </a:r>
            <a:endParaRPr lang="en-US" sz="2000" dirty="0"/>
          </a:p>
        </p:txBody>
      </p:sp>
      <p:sp>
        <p:nvSpPr>
          <p:cNvPr id="15" name="TextBox 14"/>
          <p:cNvSpPr txBox="1"/>
          <p:nvPr/>
        </p:nvSpPr>
        <p:spPr>
          <a:xfrm>
            <a:off x="1565421" y="2404626"/>
            <a:ext cx="4461667" cy="707886"/>
          </a:xfrm>
          <a:prstGeom prst="rect">
            <a:avLst/>
          </a:prstGeom>
          <a:noFill/>
        </p:spPr>
        <p:txBody>
          <a:bodyPr wrap="square" rtlCol="0">
            <a:spAutoFit/>
          </a:bodyPr>
          <a:lstStyle/>
          <a:p>
            <a:r>
              <a:rPr lang="en-US" sz="2000" dirty="0" smtClean="0"/>
              <a:t>of ecological studies report geographic coordinates for their study area</a:t>
            </a:r>
            <a:endParaRPr lang="en-US" sz="2000" dirty="0"/>
          </a:p>
        </p:txBody>
      </p:sp>
    </p:spTree>
    <p:extLst>
      <p:ext uri="{BB962C8B-B14F-4D97-AF65-F5344CB8AC3E}">
        <p14:creationId xmlns:p14="http://schemas.microsoft.com/office/powerpoint/2010/main" val="2022302284"/>
      </p:ext>
    </p:extLst>
  </p:cSld>
  <p:clrMapOvr>
    <a:masterClrMapping/>
  </p:clrMapOvr>
  <mc:AlternateContent xmlns:mc="http://schemas.openxmlformats.org/markup-compatibility/2006" xmlns:p14="http://schemas.microsoft.com/office/powerpoint/2010/main">
    <mc:Choice Requires="p14">
      <p:transition p14:dur="0" advTm="36742"/>
    </mc:Choice>
    <mc:Fallback xmlns="">
      <p:transition xmlns:p14="http://schemas.microsoft.com/office/powerpoint/2010/main" advTm="36742"/>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3666249450"/>
              </p:ext>
            </p:extLst>
          </p:nvPr>
        </p:nvGraphicFramePr>
        <p:xfrm>
          <a:off x="501317" y="1999380"/>
          <a:ext cx="6784472" cy="4037263"/>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2800685" y="4107515"/>
            <a:ext cx="1652954" cy="646331"/>
          </a:xfrm>
          <a:prstGeom prst="rect">
            <a:avLst/>
          </a:prstGeom>
          <a:noFill/>
        </p:spPr>
        <p:txBody>
          <a:bodyPr wrap="none" rtlCol="0">
            <a:spAutoFit/>
          </a:bodyPr>
          <a:lstStyle/>
          <a:p>
            <a:r>
              <a:rPr lang="en-US" dirty="0" smtClean="0"/>
              <a:t>Coordinates</a:t>
            </a:r>
            <a:br>
              <a:rPr lang="en-US" dirty="0" smtClean="0"/>
            </a:br>
            <a:r>
              <a:rPr lang="en-US" dirty="0" smtClean="0"/>
              <a:t>Reported (58%)</a:t>
            </a:r>
            <a:endParaRPr lang="en-US" dirty="0"/>
          </a:p>
        </p:txBody>
      </p:sp>
      <p:sp>
        <p:nvSpPr>
          <p:cNvPr id="10" name="TextBox 9"/>
          <p:cNvSpPr txBox="1"/>
          <p:nvPr/>
        </p:nvSpPr>
        <p:spPr>
          <a:xfrm>
            <a:off x="989264" y="3487921"/>
            <a:ext cx="1652954" cy="646331"/>
          </a:xfrm>
          <a:prstGeom prst="rect">
            <a:avLst/>
          </a:prstGeom>
          <a:noFill/>
        </p:spPr>
        <p:txBody>
          <a:bodyPr wrap="none" rtlCol="0">
            <a:spAutoFit/>
          </a:bodyPr>
          <a:lstStyle/>
          <a:p>
            <a:r>
              <a:rPr lang="en-US" dirty="0" smtClean="0"/>
              <a:t>Place Name</a:t>
            </a:r>
            <a:br>
              <a:rPr lang="en-US" dirty="0" smtClean="0"/>
            </a:br>
            <a:r>
              <a:rPr lang="en-US" dirty="0" smtClean="0"/>
              <a:t>Reported (32%)</a:t>
            </a:r>
            <a:endParaRPr lang="en-US" dirty="0"/>
          </a:p>
        </p:txBody>
      </p:sp>
      <p:sp>
        <p:nvSpPr>
          <p:cNvPr id="12" name="TextBox 11"/>
          <p:cNvSpPr txBox="1"/>
          <p:nvPr/>
        </p:nvSpPr>
        <p:spPr>
          <a:xfrm>
            <a:off x="695158" y="5461800"/>
            <a:ext cx="1306142" cy="646331"/>
          </a:xfrm>
          <a:prstGeom prst="rect">
            <a:avLst/>
          </a:prstGeom>
          <a:noFill/>
        </p:spPr>
        <p:txBody>
          <a:bodyPr wrap="none" rtlCol="0">
            <a:spAutoFit/>
          </a:bodyPr>
          <a:lstStyle/>
          <a:p>
            <a:r>
              <a:rPr lang="en-US" dirty="0" smtClean="0"/>
              <a:t>No Location</a:t>
            </a:r>
            <a:br>
              <a:rPr lang="en-US" dirty="0" smtClean="0"/>
            </a:br>
            <a:r>
              <a:rPr lang="en-US" dirty="0" smtClean="0"/>
              <a:t>(10%)</a:t>
            </a:r>
            <a:endParaRPr lang="en-US" dirty="0"/>
          </a:p>
        </p:txBody>
      </p:sp>
      <p:sp>
        <p:nvSpPr>
          <p:cNvPr id="13" name="Right Brace 12"/>
          <p:cNvSpPr/>
          <p:nvPr/>
        </p:nvSpPr>
        <p:spPr>
          <a:xfrm>
            <a:off x="6978319" y="2621011"/>
            <a:ext cx="193842" cy="2473158"/>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ight Brace 13"/>
          <p:cNvSpPr/>
          <p:nvPr/>
        </p:nvSpPr>
        <p:spPr>
          <a:xfrm>
            <a:off x="6978319" y="5140958"/>
            <a:ext cx="207206" cy="320842"/>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7178845" y="3482817"/>
            <a:ext cx="1171327" cy="738664"/>
          </a:xfrm>
          <a:prstGeom prst="rect">
            <a:avLst/>
          </a:prstGeom>
          <a:noFill/>
        </p:spPr>
        <p:txBody>
          <a:bodyPr wrap="none" rtlCol="0">
            <a:spAutoFit/>
          </a:bodyPr>
          <a:lstStyle/>
          <a:p>
            <a:r>
              <a:rPr lang="en-US" sz="1400" dirty="0" smtClean="0"/>
              <a:t>Geographic</a:t>
            </a:r>
            <a:br>
              <a:rPr lang="en-US" sz="1400" dirty="0" smtClean="0"/>
            </a:br>
            <a:r>
              <a:rPr lang="en-US" sz="1400" dirty="0" smtClean="0"/>
              <a:t>Coordinate</a:t>
            </a:r>
            <a:br>
              <a:rPr lang="en-US" sz="1400" dirty="0" smtClean="0"/>
            </a:br>
            <a:r>
              <a:rPr lang="en-US" sz="1400" dirty="0" smtClean="0"/>
              <a:t>System (90%)</a:t>
            </a:r>
            <a:endParaRPr lang="en-US" sz="1400" dirty="0"/>
          </a:p>
        </p:txBody>
      </p:sp>
      <p:sp>
        <p:nvSpPr>
          <p:cNvPr id="16" name="TextBox 15"/>
          <p:cNvSpPr txBox="1"/>
          <p:nvPr/>
        </p:nvSpPr>
        <p:spPr>
          <a:xfrm>
            <a:off x="7185525" y="4911901"/>
            <a:ext cx="1171327" cy="738664"/>
          </a:xfrm>
          <a:prstGeom prst="rect">
            <a:avLst/>
          </a:prstGeom>
          <a:noFill/>
        </p:spPr>
        <p:txBody>
          <a:bodyPr wrap="none" rtlCol="0">
            <a:spAutoFit/>
          </a:bodyPr>
          <a:lstStyle/>
          <a:p>
            <a:r>
              <a:rPr lang="en-US" sz="1400" dirty="0" smtClean="0"/>
              <a:t>Other</a:t>
            </a:r>
            <a:br>
              <a:rPr lang="en-US" sz="1400" dirty="0" smtClean="0"/>
            </a:br>
            <a:r>
              <a:rPr lang="en-US" sz="1400" dirty="0" smtClean="0"/>
              <a:t>Coordinate</a:t>
            </a:r>
            <a:br>
              <a:rPr lang="en-US" sz="1400" dirty="0" smtClean="0"/>
            </a:br>
            <a:r>
              <a:rPr lang="en-US" sz="1400" dirty="0" smtClean="0"/>
              <a:t>System (10%)</a:t>
            </a:r>
            <a:endParaRPr lang="en-US" sz="1400" dirty="0"/>
          </a:p>
        </p:txBody>
      </p:sp>
      <p:sp>
        <p:nvSpPr>
          <p:cNvPr id="17" name="Title 16"/>
          <p:cNvSpPr>
            <a:spLocks noGrp="1"/>
          </p:cNvSpPr>
          <p:nvPr>
            <p:ph type="title"/>
          </p:nvPr>
        </p:nvSpPr>
        <p:spPr>
          <a:xfrm>
            <a:off x="129971" y="181147"/>
            <a:ext cx="6219897" cy="940753"/>
          </a:xfrm>
        </p:spPr>
        <p:txBody>
          <a:bodyPr>
            <a:noAutofit/>
          </a:bodyPr>
          <a:lstStyle/>
          <a:p>
            <a:r>
              <a:rPr lang="en-US" sz="3600" dirty="0" smtClean="0"/>
              <a:t>Opportunity: leverage location information in studies</a:t>
            </a:r>
            <a:endParaRPr lang="en-US" sz="3600" dirty="0"/>
          </a:p>
        </p:txBody>
      </p:sp>
      <p:pic>
        <p:nvPicPr>
          <p:cNvPr id="11" name="Picture 10" descr="JournalMap-logo-FINAL_tranparent.ti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89837" y="23852"/>
            <a:ext cx="3154163" cy="1089419"/>
          </a:xfrm>
          <a:prstGeom prst="rect">
            <a:avLst/>
          </a:prstGeom>
        </p:spPr>
      </p:pic>
      <p:sp>
        <p:nvSpPr>
          <p:cNvPr id="2" name="TextBox 1"/>
          <p:cNvSpPr txBox="1"/>
          <p:nvPr/>
        </p:nvSpPr>
        <p:spPr>
          <a:xfrm>
            <a:off x="1753030" y="1630048"/>
            <a:ext cx="6062778" cy="461665"/>
          </a:xfrm>
          <a:prstGeom prst="rect">
            <a:avLst/>
          </a:prstGeom>
          <a:noFill/>
        </p:spPr>
        <p:txBody>
          <a:bodyPr wrap="none" rtlCol="0">
            <a:spAutoFit/>
          </a:bodyPr>
          <a:lstStyle/>
          <a:p>
            <a:r>
              <a:rPr lang="en-US" sz="2400" dirty="0" smtClean="0"/>
              <a:t>Location Reporting in Natural Resource Studies</a:t>
            </a:r>
            <a:endParaRPr lang="en-US" sz="2400" dirty="0"/>
          </a:p>
        </p:txBody>
      </p:sp>
      <p:sp>
        <p:nvSpPr>
          <p:cNvPr id="3" name="TextBox 2"/>
          <p:cNvSpPr txBox="1"/>
          <p:nvPr/>
        </p:nvSpPr>
        <p:spPr>
          <a:xfrm>
            <a:off x="1559235" y="6427549"/>
            <a:ext cx="3870333" cy="307777"/>
          </a:xfrm>
          <a:prstGeom prst="rect">
            <a:avLst/>
          </a:prstGeom>
          <a:noFill/>
        </p:spPr>
        <p:txBody>
          <a:bodyPr wrap="none" rtlCol="0">
            <a:spAutoFit/>
          </a:bodyPr>
          <a:lstStyle/>
          <a:p>
            <a:r>
              <a:rPr lang="en-US" sz="1400" dirty="0" smtClean="0"/>
              <a:t>Data from </a:t>
            </a:r>
            <a:r>
              <a:rPr lang="en-US" sz="1400" dirty="0" err="1" smtClean="0"/>
              <a:t>JournalMap</a:t>
            </a:r>
            <a:r>
              <a:rPr lang="en-US" sz="1400" dirty="0" smtClean="0"/>
              <a:t> database of &gt; 6,000 articles</a:t>
            </a:r>
            <a:endParaRPr lang="en-US" sz="1400" dirty="0"/>
          </a:p>
        </p:txBody>
      </p:sp>
    </p:spTree>
    <p:extLst>
      <p:ext uri="{BB962C8B-B14F-4D97-AF65-F5344CB8AC3E}">
        <p14:creationId xmlns:p14="http://schemas.microsoft.com/office/powerpoint/2010/main" val="3553651987"/>
      </p:ext>
    </p:extLst>
  </p:cSld>
  <p:clrMapOvr>
    <a:masterClrMapping/>
  </p:clrMapOvr>
  <mc:AlternateContent xmlns:mc="http://schemas.openxmlformats.org/markup-compatibility/2006" xmlns:p14="http://schemas.microsoft.com/office/powerpoint/2010/main">
    <mc:Choice Requires="p14">
      <p:transition spd="slow" p14:dur="2000" advTm="57205"/>
    </mc:Choice>
    <mc:Fallback xmlns="">
      <p:transition xmlns:p14="http://schemas.microsoft.com/office/powerpoint/2010/main" spd="slow" advTm="57205"/>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3600" y="0"/>
            <a:ext cx="7411939" cy="6858000"/>
          </a:xfrm>
          <a:prstGeom prst="rect">
            <a:avLst/>
          </a:prstGeom>
        </p:spPr>
      </p:pic>
    </p:spTree>
    <p:extLst>
      <p:ext uri="{BB962C8B-B14F-4D97-AF65-F5344CB8AC3E}">
        <p14:creationId xmlns:p14="http://schemas.microsoft.com/office/powerpoint/2010/main" val="861015138"/>
      </p:ext>
    </p:extLst>
  </p:cSld>
  <p:clrMapOvr>
    <a:masterClrMapping/>
  </p:clrMapOvr>
  <mc:AlternateContent xmlns:mc="http://schemas.openxmlformats.org/markup-compatibility/2006" xmlns:p14="http://schemas.microsoft.com/office/powerpoint/2010/main">
    <mc:Choice Requires="p14">
      <p:transition spd="slow" p14:dur="2000" advTm="47339"/>
    </mc:Choice>
    <mc:Fallback xmlns="">
      <p:transition xmlns:p14="http://schemas.microsoft.com/office/powerpoint/2010/main" spd="slow" advTm="47339"/>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98579" y="1687764"/>
            <a:ext cx="7145420" cy="4450788"/>
          </a:xfrm>
          <a:prstGeom prst="rect">
            <a:avLst/>
          </a:prstGeom>
        </p:spPr>
      </p:pic>
      <p:sp>
        <p:nvSpPr>
          <p:cNvPr id="3" name="Title 2"/>
          <p:cNvSpPr>
            <a:spLocks noGrp="1"/>
          </p:cNvSpPr>
          <p:nvPr>
            <p:ph type="title"/>
          </p:nvPr>
        </p:nvSpPr>
        <p:spPr>
          <a:xfrm>
            <a:off x="26736" y="173412"/>
            <a:ext cx="6175862" cy="939859"/>
          </a:xfrm>
        </p:spPr>
        <p:txBody>
          <a:bodyPr>
            <a:normAutofit/>
          </a:bodyPr>
          <a:lstStyle/>
          <a:p>
            <a:r>
              <a:rPr lang="en-US" sz="4000" dirty="0" smtClean="0"/>
              <a:t>Searching/Filtering Articles</a:t>
            </a:r>
            <a:endParaRPr lang="en-US" sz="4000" dirty="0"/>
          </a:p>
        </p:txBody>
      </p:sp>
      <p:sp>
        <p:nvSpPr>
          <p:cNvPr id="4" name="Left Brace 3"/>
          <p:cNvSpPr/>
          <p:nvPr/>
        </p:nvSpPr>
        <p:spPr>
          <a:xfrm>
            <a:off x="1851526" y="3756526"/>
            <a:ext cx="133684" cy="728579"/>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80211" y="3884941"/>
            <a:ext cx="1918368" cy="600164"/>
          </a:xfrm>
          <a:prstGeom prst="rect">
            <a:avLst/>
          </a:prstGeom>
          <a:noFill/>
        </p:spPr>
        <p:txBody>
          <a:bodyPr wrap="square" rtlCol="0">
            <a:spAutoFit/>
          </a:bodyPr>
          <a:lstStyle/>
          <a:p>
            <a:r>
              <a:rPr lang="en-US" sz="1100" dirty="0" smtClean="0"/>
              <a:t>Categorical filters are additive (i.e., aridity index of arid OR semi-arid)</a:t>
            </a:r>
            <a:endParaRPr lang="en-US" sz="1100" dirty="0"/>
          </a:p>
        </p:txBody>
      </p:sp>
      <p:sp>
        <p:nvSpPr>
          <p:cNvPr id="6" name="TextBox 5"/>
          <p:cNvSpPr txBox="1"/>
          <p:nvPr/>
        </p:nvSpPr>
        <p:spPr>
          <a:xfrm>
            <a:off x="457200" y="4652288"/>
            <a:ext cx="1541378" cy="430887"/>
          </a:xfrm>
          <a:prstGeom prst="rect">
            <a:avLst/>
          </a:prstGeom>
          <a:noFill/>
        </p:spPr>
        <p:txBody>
          <a:bodyPr wrap="square" rtlCol="0">
            <a:spAutoFit/>
          </a:bodyPr>
          <a:lstStyle/>
          <a:p>
            <a:r>
              <a:rPr lang="en-US" sz="1100" dirty="0" smtClean="0"/>
              <a:t>Continuous variable filtering set by a slider.</a:t>
            </a:r>
            <a:endParaRPr lang="en-US" sz="1100" dirty="0"/>
          </a:p>
        </p:txBody>
      </p:sp>
      <p:sp>
        <p:nvSpPr>
          <p:cNvPr id="7" name="Left Brace 6"/>
          <p:cNvSpPr/>
          <p:nvPr/>
        </p:nvSpPr>
        <p:spPr>
          <a:xfrm>
            <a:off x="1831473" y="2406316"/>
            <a:ext cx="153737" cy="1249947"/>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26736" y="2473158"/>
            <a:ext cx="1918368" cy="1107996"/>
          </a:xfrm>
          <a:prstGeom prst="rect">
            <a:avLst/>
          </a:prstGeom>
          <a:noFill/>
        </p:spPr>
        <p:txBody>
          <a:bodyPr wrap="square" rtlCol="0">
            <a:spAutoFit/>
          </a:bodyPr>
          <a:lstStyle/>
          <a:p>
            <a:r>
              <a:rPr lang="en-US" sz="1100" dirty="0" smtClean="0"/>
              <a:t>Filters for different environmental, location, and citation attributes are available for querying </a:t>
            </a:r>
            <a:r>
              <a:rPr lang="en-US" sz="1100" dirty="0" err="1" smtClean="0"/>
              <a:t>JournalMap</a:t>
            </a:r>
            <a:r>
              <a:rPr lang="en-US" sz="1100" dirty="0" smtClean="0"/>
              <a:t> in addition to key words/terms.</a:t>
            </a:r>
            <a:endParaRPr lang="en-US" sz="1100" dirty="0"/>
          </a:p>
        </p:txBody>
      </p:sp>
      <p:sp>
        <p:nvSpPr>
          <p:cNvPr id="9" name="TextBox 8"/>
          <p:cNvSpPr txBox="1"/>
          <p:nvPr/>
        </p:nvSpPr>
        <p:spPr>
          <a:xfrm>
            <a:off x="188495" y="1943846"/>
            <a:ext cx="1642978" cy="261610"/>
          </a:xfrm>
          <a:prstGeom prst="rect">
            <a:avLst/>
          </a:prstGeom>
          <a:noFill/>
        </p:spPr>
        <p:txBody>
          <a:bodyPr wrap="square" rtlCol="0">
            <a:spAutoFit/>
          </a:bodyPr>
          <a:lstStyle/>
          <a:p>
            <a:r>
              <a:rPr lang="en-US" sz="1100" dirty="0" smtClean="0"/>
              <a:t>Key word/term searching</a:t>
            </a:r>
            <a:endParaRPr lang="en-US" sz="1100" dirty="0"/>
          </a:p>
        </p:txBody>
      </p:sp>
      <p:cxnSp>
        <p:nvCxnSpPr>
          <p:cNvPr id="11" name="Straight Connector 10"/>
          <p:cNvCxnSpPr>
            <a:stCxn id="9" idx="3"/>
          </p:cNvCxnSpPr>
          <p:nvPr/>
        </p:nvCxnSpPr>
        <p:spPr>
          <a:xfrm>
            <a:off x="1831473" y="2074651"/>
            <a:ext cx="167106" cy="1912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851526" y="4839368"/>
            <a:ext cx="334211" cy="8689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031915" y="6266204"/>
            <a:ext cx="2592137" cy="430887"/>
          </a:xfrm>
          <a:prstGeom prst="rect">
            <a:avLst/>
          </a:prstGeom>
          <a:noFill/>
        </p:spPr>
        <p:txBody>
          <a:bodyPr wrap="square" rtlCol="0">
            <a:spAutoFit/>
          </a:bodyPr>
          <a:lstStyle/>
          <a:p>
            <a:r>
              <a:rPr lang="en-US" sz="1100" dirty="0" smtClean="0"/>
              <a:t>Basic citation information and a link to the article in the popup bubble.</a:t>
            </a:r>
            <a:endParaRPr lang="en-US" sz="1100" dirty="0"/>
          </a:p>
        </p:txBody>
      </p:sp>
      <p:cxnSp>
        <p:nvCxnSpPr>
          <p:cNvPr id="16" name="Straight Connector 15"/>
          <p:cNvCxnSpPr>
            <a:stCxn id="14" idx="0"/>
          </p:cNvCxnSpPr>
          <p:nvPr/>
        </p:nvCxnSpPr>
        <p:spPr>
          <a:xfrm flipV="1">
            <a:off x="5327984" y="5521158"/>
            <a:ext cx="761332" cy="74504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768244" y="5862327"/>
            <a:ext cx="2056975" cy="5524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sz="1200" b="1" dirty="0">
                <a:solidFill>
                  <a:schemeClr val="bg1"/>
                </a:solidFill>
              </a:rPr>
              <a:t>Study Locations are Mapped</a:t>
            </a:r>
          </a:p>
          <a:p>
            <a:pPr algn="ctr">
              <a:defRPr/>
            </a:pPr>
            <a:r>
              <a:rPr lang="en-US" sz="1200" dirty="0">
                <a:solidFill>
                  <a:schemeClr val="bg1"/>
                </a:solidFill>
              </a:rPr>
              <a:t>(not author affiliations)</a:t>
            </a:r>
          </a:p>
        </p:txBody>
      </p:sp>
      <p:pic>
        <p:nvPicPr>
          <p:cNvPr id="17" name="Picture 16" descr="JournalMap-logo-FINAL_tranparent.ti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89837" y="106673"/>
            <a:ext cx="3154163" cy="1089419"/>
          </a:xfrm>
          <a:prstGeom prst="rect">
            <a:avLst/>
          </a:prstGeom>
        </p:spPr>
      </p:pic>
    </p:spTree>
    <p:extLst>
      <p:ext uri="{BB962C8B-B14F-4D97-AF65-F5344CB8AC3E}">
        <p14:creationId xmlns:p14="http://schemas.microsoft.com/office/powerpoint/2010/main" val="3991363598"/>
      </p:ext>
    </p:extLst>
  </p:cSld>
  <p:clrMapOvr>
    <a:masterClrMapping/>
  </p:clrMapOvr>
  <mc:AlternateContent xmlns:mc="http://schemas.openxmlformats.org/markup-compatibility/2006" xmlns:p14="http://schemas.microsoft.com/office/powerpoint/2010/main">
    <mc:Choice Requires="p14">
      <p:transition spd="slow" p14:dur="2000" advTm="58251"/>
    </mc:Choice>
    <mc:Fallback xmlns="">
      <p:transition xmlns:p14="http://schemas.microsoft.com/office/powerpoint/2010/main" spd="slow" advTm="58251"/>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47278" y="1062027"/>
            <a:ext cx="7013050" cy="5227813"/>
          </a:xfrm>
          <a:prstGeom prst="rect">
            <a:avLst/>
          </a:prstGeom>
          <a:ln>
            <a:solidFill>
              <a:srgbClr val="000000"/>
            </a:solidFill>
          </a:ln>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3429" y="3581930"/>
            <a:ext cx="3004083" cy="3276070"/>
          </a:xfrm>
          <a:prstGeom prst="rect">
            <a:avLst/>
          </a:prstGeom>
          <a:ln w="9525" cmpd="sng">
            <a:solidFill>
              <a:schemeClr val="tx1"/>
            </a:solidFill>
          </a:ln>
        </p:spPr>
      </p:pic>
      <p:sp>
        <p:nvSpPr>
          <p:cNvPr id="6" name="Curved Left Arrow 5"/>
          <p:cNvSpPr/>
          <p:nvPr/>
        </p:nvSpPr>
        <p:spPr bwMode="auto">
          <a:xfrm rot="14026963" flipH="1" flipV="1">
            <a:off x="3693336" y="3685902"/>
            <a:ext cx="1371615" cy="2609307"/>
          </a:xfrm>
          <a:prstGeom prst="curvedLeftArrow">
            <a:avLst>
              <a:gd name="adj1" fmla="val 25000"/>
              <a:gd name="adj2" fmla="val 50456"/>
              <a:gd name="adj3" fmla="val 32914"/>
            </a:avLst>
          </a:prstGeom>
          <a:solidFill>
            <a:srgbClr val="CA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14" name="Title 2"/>
          <p:cNvSpPr>
            <a:spLocks noGrp="1"/>
          </p:cNvSpPr>
          <p:nvPr>
            <p:ph type="title"/>
          </p:nvPr>
        </p:nvSpPr>
        <p:spPr>
          <a:xfrm>
            <a:off x="-76555" y="14445"/>
            <a:ext cx="6260747" cy="1047582"/>
          </a:xfrm>
        </p:spPr>
        <p:txBody>
          <a:bodyPr>
            <a:normAutofit/>
          </a:bodyPr>
          <a:lstStyle/>
          <a:p>
            <a:r>
              <a:rPr lang="en-US" sz="3200" dirty="0" smtClean="0"/>
              <a:t>Articles Details &amp; Access</a:t>
            </a:r>
            <a:endParaRPr lang="en-US" sz="3200" dirty="0"/>
          </a:p>
        </p:txBody>
      </p:sp>
      <p:pic>
        <p:nvPicPr>
          <p:cNvPr id="15" name="Picture 14" descr="JournalMap-logo-FINAL_tranparent.tif"/>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89837" y="23852"/>
            <a:ext cx="3154163" cy="1089419"/>
          </a:xfrm>
          <a:prstGeom prst="rect">
            <a:avLst/>
          </a:prstGeom>
        </p:spPr>
      </p:pic>
    </p:spTree>
    <p:extLst>
      <p:ext uri="{BB962C8B-B14F-4D97-AF65-F5344CB8AC3E}">
        <p14:creationId xmlns:p14="http://schemas.microsoft.com/office/powerpoint/2010/main" val="659761461"/>
      </p:ext>
    </p:extLst>
  </p:cSld>
  <p:clrMapOvr>
    <a:masterClrMapping/>
  </p:clrMapOvr>
  <mc:AlternateContent xmlns:mc="http://schemas.openxmlformats.org/markup-compatibility/2006" xmlns:p14="http://schemas.microsoft.com/office/powerpoint/2010/main">
    <mc:Choice Requires="p14">
      <p:transition p14:dur="0" advTm="28894"/>
    </mc:Choice>
    <mc:Fallback xmlns="">
      <p:transition xmlns:p14="http://schemas.microsoft.com/office/powerpoint/2010/main" advTm="28894"/>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err="1" smtClean="0"/>
              <a:t>JournalMap</a:t>
            </a:r>
            <a:r>
              <a:rPr lang="en-US" sz="3600" dirty="0" smtClean="0"/>
              <a:t> search result exporting</a:t>
            </a:r>
            <a:endParaRPr lang="en-US" sz="3600" dirty="0"/>
          </a:p>
        </p:txBody>
      </p:sp>
      <p:sp>
        <p:nvSpPr>
          <p:cNvPr id="6" name="Content Placeholder 5"/>
          <p:cNvSpPr>
            <a:spLocks noGrp="1"/>
          </p:cNvSpPr>
          <p:nvPr>
            <p:ph idx="1"/>
          </p:nvPr>
        </p:nvSpPr>
        <p:spPr>
          <a:xfrm>
            <a:off x="457200" y="1600201"/>
            <a:ext cx="8229600" cy="1882274"/>
          </a:xfrm>
        </p:spPr>
        <p:txBody>
          <a:bodyPr>
            <a:normAutofit/>
          </a:bodyPr>
          <a:lstStyle/>
          <a:p>
            <a:r>
              <a:rPr lang="en-US" sz="2400" dirty="0" smtClean="0"/>
              <a:t>Search results can be viewed as a list and exported from </a:t>
            </a:r>
            <a:r>
              <a:rPr lang="en-US" sz="2400" dirty="0" err="1" smtClean="0"/>
              <a:t>JournalMap</a:t>
            </a:r>
            <a:r>
              <a:rPr lang="en-US" sz="2400" dirty="0" smtClean="0"/>
              <a:t> in several formats.</a:t>
            </a:r>
          </a:p>
          <a:p>
            <a:pPr lvl="1"/>
            <a:r>
              <a:rPr lang="en-US" sz="2000" dirty="0" smtClean="0"/>
              <a:t>Spatial download formats (e.g., </a:t>
            </a:r>
            <a:r>
              <a:rPr lang="en-US" sz="2000" dirty="0" err="1" smtClean="0"/>
              <a:t>shapefile</a:t>
            </a:r>
            <a:r>
              <a:rPr lang="en-US" sz="2000" dirty="0" smtClean="0"/>
              <a:t>, KML) coming soon.</a:t>
            </a:r>
            <a:endParaRPr lang="en-US" sz="20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9104" y="2852152"/>
            <a:ext cx="7640053" cy="3737580"/>
          </a:xfrm>
          <a:prstGeom prst="rect">
            <a:avLst/>
          </a:prstGeom>
        </p:spPr>
      </p:pic>
    </p:spTree>
    <p:extLst>
      <p:ext uri="{BB962C8B-B14F-4D97-AF65-F5344CB8AC3E}">
        <p14:creationId xmlns:p14="http://schemas.microsoft.com/office/powerpoint/2010/main" val="1174960375"/>
      </p:ext>
    </p:extLst>
  </p:cSld>
  <p:clrMapOvr>
    <a:masterClrMapping/>
  </p:clrMapOvr>
  <mc:AlternateContent xmlns:mc="http://schemas.openxmlformats.org/markup-compatibility/2006" xmlns:p14="http://schemas.microsoft.com/office/powerpoint/2010/main">
    <mc:Choice Requires="p14">
      <p:transition spd="slow" p14:dur="2000" advTm="33523"/>
    </mc:Choice>
    <mc:Fallback xmlns="">
      <p:transition xmlns:p14="http://schemas.microsoft.com/office/powerpoint/2010/main" spd="slow" advTm="33523"/>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5|7|8|7.5|4.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TotalTime>
  <Words>2239</Words>
  <Application>Microsoft Macintosh PowerPoint</Application>
  <PresentationFormat>On-screen Show (4:3)</PresentationFormat>
  <Paragraphs>133</Paragraphs>
  <Slides>16</Slides>
  <Notes>16</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Geographic-based literature searching</vt:lpstr>
      <vt:lpstr>Example: Chihuahuan Desert Ecology Studies</vt:lpstr>
      <vt:lpstr>Challenge: Extracting location information from published studies</vt:lpstr>
      <vt:lpstr>Opportunity: leverage location information in studies</vt:lpstr>
      <vt:lpstr>PowerPoint Presentation</vt:lpstr>
      <vt:lpstr>Searching/Filtering Articles</vt:lpstr>
      <vt:lpstr>Articles Details &amp; Access</vt:lpstr>
      <vt:lpstr>JournalMap search result exporting</vt:lpstr>
      <vt:lpstr>Collections</vt:lpstr>
      <vt:lpstr>JournalMap System</vt:lpstr>
      <vt:lpstr>JournalMap Data Entry</vt:lpstr>
      <vt:lpstr>JournalMap Data Entry</vt:lpstr>
      <vt:lpstr>JournalMap Applications</vt:lpstr>
      <vt:lpstr>JournalMap Applications</vt:lpstr>
      <vt:lpstr>JournalMap Applications</vt:lpstr>
    </vt:vector>
  </TitlesOfParts>
  <Company>Jornada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Karl</dc:creator>
  <cp:lastModifiedBy>Jason Karl</cp:lastModifiedBy>
  <cp:revision>2</cp:revision>
  <dcterms:created xsi:type="dcterms:W3CDTF">2014-05-20T17:33:47Z</dcterms:created>
  <dcterms:modified xsi:type="dcterms:W3CDTF">2014-05-20T17:40:30Z</dcterms:modified>
</cp:coreProperties>
</file>